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1" r:id="rId3"/>
    <p:sldId id="291" r:id="rId4"/>
    <p:sldId id="285" r:id="rId5"/>
    <p:sldId id="297" r:id="rId6"/>
    <p:sldId id="302" r:id="rId7"/>
    <p:sldId id="303" r:id="rId8"/>
    <p:sldId id="304" r:id="rId9"/>
    <p:sldId id="305" r:id="rId10"/>
    <p:sldId id="306" r:id="rId11"/>
    <p:sldId id="308" r:id="rId12"/>
    <p:sldId id="307" r:id="rId13"/>
    <p:sldId id="278" r:id="rId14"/>
  </p:sldIdLst>
  <p:sldSz cx="9144000" cy="6858000" type="screen4x3"/>
  <p:notesSz cx="7010400" cy="9296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24" autoAdjust="0"/>
  </p:normalViewPr>
  <p:slideViewPr>
    <p:cSldViewPr>
      <p:cViewPr>
        <p:scale>
          <a:sx n="75" d="100"/>
          <a:sy n="75" d="100"/>
        </p:scale>
        <p:origin x="-96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7247621014195E-2"/>
                  <c:y val="7.7113953152241663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504080794091452E-2"/>
                  <c:y val="0.10581057642797133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/>
                      <a:t>11%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Hoja1!$A$2:$A$5</c:f>
              <c:strCache>
                <c:ptCount val="4"/>
                <c:pt idx="0">
                  <c:v>Cheques de Pago Diferido </c:v>
                </c:pt>
                <c:pt idx="1">
                  <c:v>Fideicomisos Financieros </c:v>
                </c:pt>
                <c:pt idx="2">
                  <c:v>Obligaciones Negociables </c:v>
                </c:pt>
                <c:pt idx="3">
                  <c:v>Pagarés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0.74</c:v>
                </c:pt>
                <c:pt idx="1">
                  <c:v>0.08</c:v>
                </c:pt>
                <c:pt idx="2">
                  <c:v>7.0000000000000007E-2</c:v>
                </c:pt>
                <c:pt idx="3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72497860355427812"/>
          <c:y val="9.0398011330133629E-2"/>
          <c:w val="0.27502139644572188"/>
          <c:h val="0.21611786240164771"/>
        </c:manualLayout>
      </c:layout>
      <c:overlay val="0"/>
      <c:txPr>
        <a:bodyPr/>
        <a:lstStyle/>
        <a:p>
          <a:pPr>
            <a:defRPr sz="1000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A05AE9-0570-479D-BC18-4737B0812CE0}" type="doc">
      <dgm:prSet loTypeId="urn:microsoft.com/office/officeart/2005/8/layout/hChevron3" loCatId="process" qsTypeId="urn:microsoft.com/office/officeart/2005/8/quickstyle/simple1" qsCatId="simple" csTypeId="urn:microsoft.com/office/officeart/2005/8/colors/accent6_3" csCatId="accent6" phldr="1"/>
      <dgm:spPr/>
    </dgm:pt>
    <dgm:pt modelId="{3501B8E9-2C7E-4162-AB99-E0042BDFA66B}">
      <dgm:prSet phldrT="[Texto]" custT="1"/>
      <dgm:spPr/>
      <dgm:t>
        <a:bodyPr/>
        <a:lstStyle/>
        <a:p>
          <a:r>
            <a:rPr lang="es-AR" sz="900" dirty="0" smtClean="0"/>
            <a:t>PYMES</a:t>
          </a:r>
          <a:endParaRPr lang="es-AR" sz="900" dirty="0"/>
        </a:p>
      </dgm:t>
    </dgm:pt>
    <dgm:pt modelId="{14CA6F65-C96D-4631-9CCB-D28915D72D65}" type="parTrans" cxnId="{05DDD6F1-CF6E-4085-BEB3-4D2B7124941B}">
      <dgm:prSet/>
      <dgm:spPr/>
      <dgm:t>
        <a:bodyPr/>
        <a:lstStyle/>
        <a:p>
          <a:endParaRPr lang="es-AR" sz="1400"/>
        </a:p>
      </dgm:t>
    </dgm:pt>
    <dgm:pt modelId="{5AE6905F-6BD2-4F53-AEC8-71730A7354E5}" type="sibTrans" cxnId="{05DDD6F1-CF6E-4085-BEB3-4D2B7124941B}">
      <dgm:prSet/>
      <dgm:spPr/>
      <dgm:t>
        <a:bodyPr/>
        <a:lstStyle/>
        <a:p>
          <a:endParaRPr lang="es-AR" sz="1400"/>
        </a:p>
      </dgm:t>
    </dgm:pt>
    <dgm:pt modelId="{E7E787BB-0580-4310-BAB1-C5F18682B723}">
      <dgm:prSet phldrT="[Texto]" custT="1"/>
      <dgm:spPr/>
      <dgm:t>
        <a:bodyPr/>
        <a:lstStyle/>
        <a:p>
          <a:r>
            <a:rPr lang="es-AR" sz="900" dirty="0" smtClean="0"/>
            <a:t>ENTIDAD DE GARANTÍA</a:t>
          </a:r>
          <a:endParaRPr lang="es-AR" sz="900" dirty="0"/>
        </a:p>
      </dgm:t>
    </dgm:pt>
    <dgm:pt modelId="{1C1A8540-D94A-45BF-B958-E568C76D2E89}" type="parTrans" cxnId="{14A89A24-B63C-4EA1-A44D-6C04A0791121}">
      <dgm:prSet/>
      <dgm:spPr/>
      <dgm:t>
        <a:bodyPr/>
        <a:lstStyle/>
        <a:p>
          <a:endParaRPr lang="es-AR" sz="1400"/>
        </a:p>
      </dgm:t>
    </dgm:pt>
    <dgm:pt modelId="{98EE95DD-1395-4DE9-B261-55E8615AD98E}" type="sibTrans" cxnId="{14A89A24-B63C-4EA1-A44D-6C04A0791121}">
      <dgm:prSet/>
      <dgm:spPr/>
      <dgm:t>
        <a:bodyPr/>
        <a:lstStyle/>
        <a:p>
          <a:endParaRPr lang="es-AR" sz="1400"/>
        </a:p>
      </dgm:t>
    </dgm:pt>
    <dgm:pt modelId="{9017FA64-C07A-4D52-AA1E-5A97A365309F}">
      <dgm:prSet phldrT="[Texto]" custT="1"/>
      <dgm:spPr/>
      <dgm:t>
        <a:bodyPr/>
        <a:lstStyle/>
        <a:p>
          <a:r>
            <a:rPr lang="es-AR" sz="900" dirty="0" smtClean="0"/>
            <a:t>COMISIÓN NACIONAL DE VALORES</a:t>
          </a:r>
          <a:endParaRPr lang="es-AR" sz="900" dirty="0"/>
        </a:p>
      </dgm:t>
    </dgm:pt>
    <dgm:pt modelId="{1AAB0240-18A5-42B0-9DD4-E423E3249ABB}" type="parTrans" cxnId="{494263B0-37D1-404B-B778-1359B2C3C763}">
      <dgm:prSet/>
      <dgm:spPr/>
      <dgm:t>
        <a:bodyPr/>
        <a:lstStyle/>
        <a:p>
          <a:endParaRPr lang="es-AR" sz="1400"/>
        </a:p>
      </dgm:t>
    </dgm:pt>
    <dgm:pt modelId="{10950206-C3AF-4685-8602-1F0E8E7D955E}" type="sibTrans" cxnId="{494263B0-37D1-404B-B778-1359B2C3C763}">
      <dgm:prSet/>
      <dgm:spPr/>
      <dgm:t>
        <a:bodyPr/>
        <a:lstStyle/>
        <a:p>
          <a:endParaRPr lang="es-AR" sz="1400"/>
        </a:p>
      </dgm:t>
    </dgm:pt>
    <dgm:pt modelId="{512C3F71-8590-4C65-9F64-73D9323B2A16}">
      <dgm:prSet phldrT="[Texto]" custT="1"/>
      <dgm:spPr/>
      <dgm:t>
        <a:bodyPr/>
        <a:lstStyle/>
        <a:p>
          <a:r>
            <a:rPr lang="es-AR" sz="900" dirty="0" smtClean="0"/>
            <a:t>MERCADOS Y AGENTES</a:t>
          </a:r>
          <a:endParaRPr lang="es-AR" sz="900" dirty="0"/>
        </a:p>
      </dgm:t>
    </dgm:pt>
    <dgm:pt modelId="{BD0926BC-C82A-4EB9-BB5F-13CDB2787FDD}" type="parTrans" cxnId="{5EADBA40-2176-4BF3-AB3B-C78B944F575C}">
      <dgm:prSet/>
      <dgm:spPr/>
      <dgm:t>
        <a:bodyPr/>
        <a:lstStyle/>
        <a:p>
          <a:endParaRPr lang="es-AR"/>
        </a:p>
      </dgm:t>
    </dgm:pt>
    <dgm:pt modelId="{F690B558-EC62-4584-B0A3-B67368EBCD50}" type="sibTrans" cxnId="{5EADBA40-2176-4BF3-AB3B-C78B944F575C}">
      <dgm:prSet/>
      <dgm:spPr/>
      <dgm:t>
        <a:bodyPr/>
        <a:lstStyle/>
        <a:p>
          <a:endParaRPr lang="es-AR"/>
        </a:p>
      </dgm:t>
    </dgm:pt>
    <dgm:pt modelId="{06C21069-CDD1-488C-8BE2-CA74D1A04336}">
      <dgm:prSet phldrT="[Texto]" custT="1"/>
      <dgm:spPr/>
      <dgm:t>
        <a:bodyPr/>
        <a:lstStyle/>
        <a:p>
          <a:r>
            <a:rPr lang="es-AR" sz="900" dirty="0" smtClean="0"/>
            <a:t>INVERSORES</a:t>
          </a:r>
          <a:endParaRPr lang="es-AR" sz="900" dirty="0"/>
        </a:p>
      </dgm:t>
    </dgm:pt>
    <dgm:pt modelId="{2BB5BF45-150D-4A55-A736-D5FEB9CDAADC}" type="parTrans" cxnId="{CACBFFC3-649B-44C9-AF53-BDC194DF8A06}">
      <dgm:prSet/>
      <dgm:spPr/>
      <dgm:t>
        <a:bodyPr/>
        <a:lstStyle/>
        <a:p>
          <a:endParaRPr lang="es-AR"/>
        </a:p>
      </dgm:t>
    </dgm:pt>
    <dgm:pt modelId="{E5CCF73F-C3A1-4ED9-925B-255893E67949}" type="sibTrans" cxnId="{CACBFFC3-649B-44C9-AF53-BDC194DF8A06}">
      <dgm:prSet/>
      <dgm:spPr/>
      <dgm:t>
        <a:bodyPr/>
        <a:lstStyle/>
        <a:p>
          <a:endParaRPr lang="es-AR"/>
        </a:p>
      </dgm:t>
    </dgm:pt>
    <dgm:pt modelId="{CA27E23D-5492-4E60-A873-07B6577787C8}" type="pres">
      <dgm:prSet presAssocID="{D9A05AE9-0570-479D-BC18-4737B0812CE0}" presName="Name0" presStyleCnt="0">
        <dgm:presLayoutVars>
          <dgm:dir/>
          <dgm:resizeHandles val="exact"/>
        </dgm:presLayoutVars>
      </dgm:prSet>
      <dgm:spPr/>
    </dgm:pt>
    <dgm:pt modelId="{B2439B7B-AAA4-41E0-85EC-161414CA41DC}" type="pres">
      <dgm:prSet presAssocID="{3501B8E9-2C7E-4162-AB99-E0042BDFA66B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2338274-DF08-4ADC-9178-E6156EF77D2A}" type="pres">
      <dgm:prSet presAssocID="{5AE6905F-6BD2-4F53-AEC8-71730A7354E5}" presName="parSpace" presStyleCnt="0"/>
      <dgm:spPr/>
    </dgm:pt>
    <dgm:pt modelId="{9FE13124-924D-403B-9107-04C23C0D4CD0}" type="pres">
      <dgm:prSet presAssocID="{E7E787BB-0580-4310-BAB1-C5F18682B723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EA307F0-D4B8-440B-B3BD-664D6EEA4F5D}" type="pres">
      <dgm:prSet presAssocID="{98EE95DD-1395-4DE9-B261-55E8615AD98E}" presName="parSpace" presStyleCnt="0"/>
      <dgm:spPr/>
    </dgm:pt>
    <dgm:pt modelId="{66DFE3E6-DDB5-4271-919A-E763B84452AC}" type="pres">
      <dgm:prSet presAssocID="{9017FA64-C07A-4D52-AA1E-5A97A365309F}" presName="parTxOnly" presStyleLbl="node1" presStyleIdx="2" presStyleCnt="5" custLinFactNeighborX="57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AD40B83-71DD-4576-AFDE-C8B2CE6B02A0}" type="pres">
      <dgm:prSet presAssocID="{10950206-C3AF-4685-8602-1F0E8E7D955E}" presName="parSpace" presStyleCnt="0"/>
      <dgm:spPr/>
    </dgm:pt>
    <dgm:pt modelId="{605AE35E-FC93-4A8A-B584-8D4DE3A49D6D}" type="pres">
      <dgm:prSet presAssocID="{512C3F71-8590-4C65-9F64-73D9323B2A16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59FE6D7-385B-4E21-A2AA-8EB51A9F98CC}" type="pres">
      <dgm:prSet presAssocID="{F690B558-EC62-4584-B0A3-B67368EBCD50}" presName="parSpace" presStyleCnt="0"/>
      <dgm:spPr/>
    </dgm:pt>
    <dgm:pt modelId="{C85CC662-7307-48DB-BDF1-8B6EE9E8742C}" type="pres">
      <dgm:prSet presAssocID="{06C21069-CDD1-488C-8BE2-CA74D1A04336}" presName="parTxOnly" presStyleLbl="node1" presStyleIdx="4" presStyleCnt="5" custLinFactNeighborY="249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238D7D5F-F192-48F3-939D-0CBF1E06C2C6}" type="presOf" srcId="{512C3F71-8590-4C65-9F64-73D9323B2A16}" destId="{605AE35E-FC93-4A8A-B584-8D4DE3A49D6D}" srcOrd="0" destOrd="0" presId="urn:microsoft.com/office/officeart/2005/8/layout/hChevron3"/>
    <dgm:cxn modelId="{494263B0-37D1-404B-B778-1359B2C3C763}" srcId="{D9A05AE9-0570-479D-BC18-4737B0812CE0}" destId="{9017FA64-C07A-4D52-AA1E-5A97A365309F}" srcOrd="2" destOrd="0" parTransId="{1AAB0240-18A5-42B0-9DD4-E423E3249ABB}" sibTransId="{10950206-C3AF-4685-8602-1F0E8E7D955E}"/>
    <dgm:cxn modelId="{4CD085B2-E132-4D34-BB80-1E3100058A15}" type="presOf" srcId="{D9A05AE9-0570-479D-BC18-4737B0812CE0}" destId="{CA27E23D-5492-4E60-A873-07B6577787C8}" srcOrd="0" destOrd="0" presId="urn:microsoft.com/office/officeart/2005/8/layout/hChevron3"/>
    <dgm:cxn modelId="{05DDD6F1-CF6E-4085-BEB3-4D2B7124941B}" srcId="{D9A05AE9-0570-479D-BC18-4737B0812CE0}" destId="{3501B8E9-2C7E-4162-AB99-E0042BDFA66B}" srcOrd="0" destOrd="0" parTransId="{14CA6F65-C96D-4631-9CCB-D28915D72D65}" sibTransId="{5AE6905F-6BD2-4F53-AEC8-71730A7354E5}"/>
    <dgm:cxn modelId="{41C0BF6A-9109-4537-A73C-1347562291D3}" type="presOf" srcId="{3501B8E9-2C7E-4162-AB99-E0042BDFA66B}" destId="{B2439B7B-AAA4-41E0-85EC-161414CA41DC}" srcOrd="0" destOrd="0" presId="urn:microsoft.com/office/officeart/2005/8/layout/hChevron3"/>
    <dgm:cxn modelId="{E72EE29B-D5B5-4BE1-B3D5-E5D5E7E5B85C}" type="presOf" srcId="{06C21069-CDD1-488C-8BE2-CA74D1A04336}" destId="{C85CC662-7307-48DB-BDF1-8B6EE9E8742C}" srcOrd="0" destOrd="0" presId="urn:microsoft.com/office/officeart/2005/8/layout/hChevron3"/>
    <dgm:cxn modelId="{5EADBA40-2176-4BF3-AB3B-C78B944F575C}" srcId="{D9A05AE9-0570-479D-BC18-4737B0812CE0}" destId="{512C3F71-8590-4C65-9F64-73D9323B2A16}" srcOrd="3" destOrd="0" parTransId="{BD0926BC-C82A-4EB9-BB5F-13CDB2787FDD}" sibTransId="{F690B558-EC62-4584-B0A3-B67368EBCD50}"/>
    <dgm:cxn modelId="{8333BB77-8063-4B44-B9BE-899EF1CDFFE2}" type="presOf" srcId="{E7E787BB-0580-4310-BAB1-C5F18682B723}" destId="{9FE13124-924D-403B-9107-04C23C0D4CD0}" srcOrd="0" destOrd="0" presId="urn:microsoft.com/office/officeart/2005/8/layout/hChevron3"/>
    <dgm:cxn modelId="{14A89A24-B63C-4EA1-A44D-6C04A0791121}" srcId="{D9A05AE9-0570-479D-BC18-4737B0812CE0}" destId="{E7E787BB-0580-4310-BAB1-C5F18682B723}" srcOrd="1" destOrd="0" parTransId="{1C1A8540-D94A-45BF-B958-E568C76D2E89}" sibTransId="{98EE95DD-1395-4DE9-B261-55E8615AD98E}"/>
    <dgm:cxn modelId="{AD70A7EA-E1C7-4023-A153-A30687F0970D}" type="presOf" srcId="{9017FA64-C07A-4D52-AA1E-5A97A365309F}" destId="{66DFE3E6-DDB5-4271-919A-E763B84452AC}" srcOrd="0" destOrd="0" presId="urn:microsoft.com/office/officeart/2005/8/layout/hChevron3"/>
    <dgm:cxn modelId="{CACBFFC3-649B-44C9-AF53-BDC194DF8A06}" srcId="{D9A05AE9-0570-479D-BC18-4737B0812CE0}" destId="{06C21069-CDD1-488C-8BE2-CA74D1A04336}" srcOrd="4" destOrd="0" parTransId="{2BB5BF45-150D-4A55-A736-D5FEB9CDAADC}" sibTransId="{E5CCF73F-C3A1-4ED9-925B-255893E67949}"/>
    <dgm:cxn modelId="{F13CBF0F-6963-447C-9DC0-57084EAA54A6}" type="presParOf" srcId="{CA27E23D-5492-4E60-A873-07B6577787C8}" destId="{B2439B7B-AAA4-41E0-85EC-161414CA41DC}" srcOrd="0" destOrd="0" presId="urn:microsoft.com/office/officeart/2005/8/layout/hChevron3"/>
    <dgm:cxn modelId="{31E7C5B3-C8F4-4134-B773-16C93A78D5FB}" type="presParOf" srcId="{CA27E23D-5492-4E60-A873-07B6577787C8}" destId="{B2338274-DF08-4ADC-9178-E6156EF77D2A}" srcOrd="1" destOrd="0" presId="urn:microsoft.com/office/officeart/2005/8/layout/hChevron3"/>
    <dgm:cxn modelId="{C83A5934-AEB0-4540-A422-61C464DEA4E4}" type="presParOf" srcId="{CA27E23D-5492-4E60-A873-07B6577787C8}" destId="{9FE13124-924D-403B-9107-04C23C0D4CD0}" srcOrd="2" destOrd="0" presId="urn:microsoft.com/office/officeart/2005/8/layout/hChevron3"/>
    <dgm:cxn modelId="{8F068633-8C15-4011-BEDA-9BEFC6F55E65}" type="presParOf" srcId="{CA27E23D-5492-4E60-A873-07B6577787C8}" destId="{FEA307F0-D4B8-440B-B3BD-664D6EEA4F5D}" srcOrd="3" destOrd="0" presId="urn:microsoft.com/office/officeart/2005/8/layout/hChevron3"/>
    <dgm:cxn modelId="{05EDFD13-842B-4316-A4BA-F9D9431A3E84}" type="presParOf" srcId="{CA27E23D-5492-4E60-A873-07B6577787C8}" destId="{66DFE3E6-DDB5-4271-919A-E763B84452AC}" srcOrd="4" destOrd="0" presId="urn:microsoft.com/office/officeart/2005/8/layout/hChevron3"/>
    <dgm:cxn modelId="{088070A8-5B7C-4191-AFAE-4852F6EFC23A}" type="presParOf" srcId="{CA27E23D-5492-4E60-A873-07B6577787C8}" destId="{9AD40B83-71DD-4576-AFDE-C8B2CE6B02A0}" srcOrd="5" destOrd="0" presId="urn:microsoft.com/office/officeart/2005/8/layout/hChevron3"/>
    <dgm:cxn modelId="{FED97281-61A7-4250-A787-8E4DBAD9DA80}" type="presParOf" srcId="{CA27E23D-5492-4E60-A873-07B6577787C8}" destId="{605AE35E-FC93-4A8A-B584-8D4DE3A49D6D}" srcOrd="6" destOrd="0" presId="urn:microsoft.com/office/officeart/2005/8/layout/hChevron3"/>
    <dgm:cxn modelId="{403BB9D3-AC05-4A6C-B63C-7207E11885B1}" type="presParOf" srcId="{CA27E23D-5492-4E60-A873-07B6577787C8}" destId="{559FE6D7-385B-4E21-A2AA-8EB51A9F98CC}" srcOrd="7" destOrd="0" presId="urn:microsoft.com/office/officeart/2005/8/layout/hChevron3"/>
    <dgm:cxn modelId="{DEA33B06-DE45-444E-8B68-6EE2C8FB69F2}" type="presParOf" srcId="{CA27E23D-5492-4E60-A873-07B6577787C8}" destId="{C85CC662-7307-48DB-BDF1-8B6EE9E8742C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A05AE9-0570-479D-BC18-4737B0812CE0}" type="doc">
      <dgm:prSet loTypeId="urn:microsoft.com/office/officeart/2005/8/layout/hChevron3" loCatId="process" qsTypeId="urn:microsoft.com/office/officeart/2005/8/quickstyle/simple1" qsCatId="simple" csTypeId="urn:microsoft.com/office/officeart/2005/8/colors/accent1_3" csCatId="accent1" phldr="1"/>
      <dgm:spPr/>
    </dgm:pt>
    <dgm:pt modelId="{3501B8E9-2C7E-4162-AB99-E0042BDFA66B}">
      <dgm:prSet phldrT="[Texto]" custT="1"/>
      <dgm:spPr/>
      <dgm:t>
        <a:bodyPr/>
        <a:lstStyle/>
        <a:p>
          <a:r>
            <a:rPr lang="es-AR" sz="900" dirty="0" smtClean="0"/>
            <a:t>PYMES</a:t>
          </a:r>
          <a:endParaRPr lang="es-AR" sz="900" dirty="0"/>
        </a:p>
      </dgm:t>
    </dgm:pt>
    <dgm:pt modelId="{14CA6F65-C96D-4631-9CCB-D28915D72D65}" type="parTrans" cxnId="{05DDD6F1-CF6E-4085-BEB3-4D2B7124941B}">
      <dgm:prSet/>
      <dgm:spPr/>
      <dgm:t>
        <a:bodyPr/>
        <a:lstStyle/>
        <a:p>
          <a:endParaRPr lang="es-AR" sz="1400"/>
        </a:p>
      </dgm:t>
    </dgm:pt>
    <dgm:pt modelId="{5AE6905F-6BD2-4F53-AEC8-71730A7354E5}" type="sibTrans" cxnId="{05DDD6F1-CF6E-4085-BEB3-4D2B7124941B}">
      <dgm:prSet/>
      <dgm:spPr/>
      <dgm:t>
        <a:bodyPr/>
        <a:lstStyle/>
        <a:p>
          <a:endParaRPr lang="es-AR" sz="1400"/>
        </a:p>
      </dgm:t>
    </dgm:pt>
    <dgm:pt modelId="{E7E787BB-0580-4310-BAB1-C5F18682B723}">
      <dgm:prSet phldrT="[Texto]" custT="1"/>
      <dgm:spPr/>
      <dgm:t>
        <a:bodyPr/>
        <a:lstStyle/>
        <a:p>
          <a:r>
            <a:rPr lang="es-AR" sz="900" dirty="0" smtClean="0"/>
            <a:t>ENTIDAD DE GARANTÍA</a:t>
          </a:r>
          <a:endParaRPr lang="es-AR" sz="900" dirty="0"/>
        </a:p>
      </dgm:t>
    </dgm:pt>
    <dgm:pt modelId="{1C1A8540-D94A-45BF-B958-E568C76D2E89}" type="parTrans" cxnId="{14A89A24-B63C-4EA1-A44D-6C04A0791121}">
      <dgm:prSet/>
      <dgm:spPr/>
      <dgm:t>
        <a:bodyPr/>
        <a:lstStyle/>
        <a:p>
          <a:endParaRPr lang="es-AR" sz="1400"/>
        </a:p>
      </dgm:t>
    </dgm:pt>
    <dgm:pt modelId="{98EE95DD-1395-4DE9-B261-55E8615AD98E}" type="sibTrans" cxnId="{14A89A24-B63C-4EA1-A44D-6C04A0791121}">
      <dgm:prSet/>
      <dgm:spPr/>
      <dgm:t>
        <a:bodyPr/>
        <a:lstStyle/>
        <a:p>
          <a:endParaRPr lang="es-AR" sz="1400"/>
        </a:p>
      </dgm:t>
    </dgm:pt>
    <dgm:pt modelId="{9017FA64-C07A-4D52-AA1E-5A97A365309F}">
      <dgm:prSet phldrT="[Texto]" custT="1"/>
      <dgm:spPr/>
      <dgm:t>
        <a:bodyPr/>
        <a:lstStyle/>
        <a:p>
          <a:r>
            <a:rPr lang="es-AR" sz="900" dirty="0" smtClean="0"/>
            <a:t>COMISIÓN NACIONAL DE VALORES</a:t>
          </a:r>
          <a:endParaRPr lang="es-AR" sz="900" dirty="0"/>
        </a:p>
      </dgm:t>
    </dgm:pt>
    <dgm:pt modelId="{1AAB0240-18A5-42B0-9DD4-E423E3249ABB}" type="parTrans" cxnId="{494263B0-37D1-404B-B778-1359B2C3C763}">
      <dgm:prSet/>
      <dgm:spPr/>
      <dgm:t>
        <a:bodyPr/>
        <a:lstStyle/>
        <a:p>
          <a:endParaRPr lang="es-AR" sz="1400"/>
        </a:p>
      </dgm:t>
    </dgm:pt>
    <dgm:pt modelId="{10950206-C3AF-4685-8602-1F0E8E7D955E}" type="sibTrans" cxnId="{494263B0-37D1-404B-B778-1359B2C3C763}">
      <dgm:prSet/>
      <dgm:spPr/>
      <dgm:t>
        <a:bodyPr/>
        <a:lstStyle/>
        <a:p>
          <a:endParaRPr lang="es-AR" sz="1400"/>
        </a:p>
      </dgm:t>
    </dgm:pt>
    <dgm:pt modelId="{512C3F71-8590-4C65-9F64-73D9323B2A16}">
      <dgm:prSet phldrT="[Texto]" custT="1"/>
      <dgm:spPr/>
      <dgm:t>
        <a:bodyPr/>
        <a:lstStyle/>
        <a:p>
          <a:r>
            <a:rPr lang="es-AR" sz="900" dirty="0" smtClean="0"/>
            <a:t>MERCADOS Y AGENTES</a:t>
          </a:r>
          <a:endParaRPr lang="es-AR" sz="900" dirty="0"/>
        </a:p>
      </dgm:t>
    </dgm:pt>
    <dgm:pt modelId="{BD0926BC-C82A-4EB9-BB5F-13CDB2787FDD}" type="parTrans" cxnId="{5EADBA40-2176-4BF3-AB3B-C78B944F575C}">
      <dgm:prSet/>
      <dgm:spPr/>
      <dgm:t>
        <a:bodyPr/>
        <a:lstStyle/>
        <a:p>
          <a:endParaRPr lang="es-AR"/>
        </a:p>
      </dgm:t>
    </dgm:pt>
    <dgm:pt modelId="{F690B558-EC62-4584-B0A3-B67368EBCD50}" type="sibTrans" cxnId="{5EADBA40-2176-4BF3-AB3B-C78B944F575C}">
      <dgm:prSet/>
      <dgm:spPr/>
      <dgm:t>
        <a:bodyPr/>
        <a:lstStyle/>
        <a:p>
          <a:endParaRPr lang="es-AR"/>
        </a:p>
      </dgm:t>
    </dgm:pt>
    <dgm:pt modelId="{06C21069-CDD1-488C-8BE2-CA74D1A04336}">
      <dgm:prSet phldrT="[Texto]" custT="1"/>
      <dgm:spPr>
        <a:solidFill>
          <a:srgbClr val="D9D9D9"/>
        </a:solidFill>
      </dgm:spPr>
      <dgm:t>
        <a:bodyPr/>
        <a:lstStyle/>
        <a:p>
          <a:r>
            <a:rPr lang="es-AR" sz="900" dirty="0" smtClean="0"/>
            <a:t>INVERSORES</a:t>
          </a:r>
          <a:endParaRPr lang="es-AR" sz="900" dirty="0"/>
        </a:p>
      </dgm:t>
    </dgm:pt>
    <dgm:pt modelId="{2BB5BF45-150D-4A55-A736-D5FEB9CDAADC}" type="parTrans" cxnId="{CACBFFC3-649B-44C9-AF53-BDC194DF8A06}">
      <dgm:prSet/>
      <dgm:spPr/>
      <dgm:t>
        <a:bodyPr/>
        <a:lstStyle/>
        <a:p>
          <a:endParaRPr lang="es-AR"/>
        </a:p>
      </dgm:t>
    </dgm:pt>
    <dgm:pt modelId="{E5CCF73F-C3A1-4ED9-925B-255893E67949}" type="sibTrans" cxnId="{CACBFFC3-649B-44C9-AF53-BDC194DF8A06}">
      <dgm:prSet/>
      <dgm:spPr/>
      <dgm:t>
        <a:bodyPr/>
        <a:lstStyle/>
        <a:p>
          <a:endParaRPr lang="es-AR"/>
        </a:p>
      </dgm:t>
    </dgm:pt>
    <dgm:pt modelId="{CA27E23D-5492-4E60-A873-07B6577787C8}" type="pres">
      <dgm:prSet presAssocID="{D9A05AE9-0570-479D-BC18-4737B0812CE0}" presName="Name0" presStyleCnt="0">
        <dgm:presLayoutVars>
          <dgm:dir/>
          <dgm:resizeHandles val="exact"/>
        </dgm:presLayoutVars>
      </dgm:prSet>
      <dgm:spPr/>
    </dgm:pt>
    <dgm:pt modelId="{B2439B7B-AAA4-41E0-85EC-161414CA41DC}" type="pres">
      <dgm:prSet presAssocID="{3501B8E9-2C7E-4162-AB99-E0042BDFA66B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2338274-DF08-4ADC-9178-E6156EF77D2A}" type="pres">
      <dgm:prSet presAssocID="{5AE6905F-6BD2-4F53-AEC8-71730A7354E5}" presName="parSpace" presStyleCnt="0"/>
      <dgm:spPr/>
    </dgm:pt>
    <dgm:pt modelId="{9FE13124-924D-403B-9107-04C23C0D4CD0}" type="pres">
      <dgm:prSet presAssocID="{E7E787BB-0580-4310-BAB1-C5F18682B723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EA307F0-D4B8-440B-B3BD-664D6EEA4F5D}" type="pres">
      <dgm:prSet presAssocID="{98EE95DD-1395-4DE9-B261-55E8615AD98E}" presName="parSpace" presStyleCnt="0"/>
      <dgm:spPr/>
    </dgm:pt>
    <dgm:pt modelId="{66DFE3E6-DDB5-4271-919A-E763B84452AC}" type="pres">
      <dgm:prSet presAssocID="{9017FA64-C07A-4D52-AA1E-5A97A365309F}" presName="parTxOnly" presStyleLbl="node1" presStyleIdx="2" presStyleCnt="5" custLinFactNeighborX="57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AD40B83-71DD-4576-AFDE-C8B2CE6B02A0}" type="pres">
      <dgm:prSet presAssocID="{10950206-C3AF-4685-8602-1F0E8E7D955E}" presName="parSpace" presStyleCnt="0"/>
      <dgm:spPr/>
    </dgm:pt>
    <dgm:pt modelId="{605AE35E-FC93-4A8A-B584-8D4DE3A49D6D}" type="pres">
      <dgm:prSet presAssocID="{512C3F71-8590-4C65-9F64-73D9323B2A16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59FE6D7-385B-4E21-A2AA-8EB51A9F98CC}" type="pres">
      <dgm:prSet presAssocID="{F690B558-EC62-4584-B0A3-B67368EBCD50}" presName="parSpace" presStyleCnt="0"/>
      <dgm:spPr/>
    </dgm:pt>
    <dgm:pt modelId="{C85CC662-7307-48DB-BDF1-8B6EE9E8742C}" type="pres">
      <dgm:prSet presAssocID="{06C21069-CDD1-488C-8BE2-CA74D1A04336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CACBFFC3-649B-44C9-AF53-BDC194DF8A06}" srcId="{D9A05AE9-0570-479D-BC18-4737B0812CE0}" destId="{06C21069-CDD1-488C-8BE2-CA74D1A04336}" srcOrd="4" destOrd="0" parTransId="{2BB5BF45-150D-4A55-A736-D5FEB9CDAADC}" sibTransId="{E5CCF73F-C3A1-4ED9-925B-255893E67949}"/>
    <dgm:cxn modelId="{5EADBA40-2176-4BF3-AB3B-C78B944F575C}" srcId="{D9A05AE9-0570-479D-BC18-4737B0812CE0}" destId="{512C3F71-8590-4C65-9F64-73D9323B2A16}" srcOrd="3" destOrd="0" parTransId="{BD0926BC-C82A-4EB9-BB5F-13CDB2787FDD}" sibTransId="{F690B558-EC62-4584-B0A3-B67368EBCD50}"/>
    <dgm:cxn modelId="{E7B82A46-B57E-46F9-B76E-4511E52A1947}" type="presOf" srcId="{06C21069-CDD1-488C-8BE2-CA74D1A04336}" destId="{C85CC662-7307-48DB-BDF1-8B6EE9E8742C}" srcOrd="0" destOrd="0" presId="urn:microsoft.com/office/officeart/2005/8/layout/hChevron3"/>
    <dgm:cxn modelId="{19493DD9-9D41-4ABD-8AA9-844794463FC5}" type="presOf" srcId="{D9A05AE9-0570-479D-BC18-4737B0812CE0}" destId="{CA27E23D-5492-4E60-A873-07B6577787C8}" srcOrd="0" destOrd="0" presId="urn:microsoft.com/office/officeart/2005/8/layout/hChevron3"/>
    <dgm:cxn modelId="{A9EBC7B8-6D61-41E9-B4A7-8B777193A702}" type="presOf" srcId="{E7E787BB-0580-4310-BAB1-C5F18682B723}" destId="{9FE13124-924D-403B-9107-04C23C0D4CD0}" srcOrd="0" destOrd="0" presId="urn:microsoft.com/office/officeart/2005/8/layout/hChevron3"/>
    <dgm:cxn modelId="{494263B0-37D1-404B-B778-1359B2C3C763}" srcId="{D9A05AE9-0570-479D-BC18-4737B0812CE0}" destId="{9017FA64-C07A-4D52-AA1E-5A97A365309F}" srcOrd="2" destOrd="0" parTransId="{1AAB0240-18A5-42B0-9DD4-E423E3249ABB}" sibTransId="{10950206-C3AF-4685-8602-1F0E8E7D955E}"/>
    <dgm:cxn modelId="{14A89A24-B63C-4EA1-A44D-6C04A0791121}" srcId="{D9A05AE9-0570-479D-BC18-4737B0812CE0}" destId="{E7E787BB-0580-4310-BAB1-C5F18682B723}" srcOrd="1" destOrd="0" parTransId="{1C1A8540-D94A-45BF-B958-E568C76D2E89}" sibTransId="{98EE95DD-1395-4DE9-B261-55E8615AD98E}"/>
    <dgm:cxn modelId="{05DDD6F1-CF6E-4085-BEB3-4D2B7124941B}" srcId="{D9A05AE9-0570-479D-BC18-4737B0812CE0}" destId="{3501B8E9-2C7E-4162-AB99-E0042BDFA66B}" srcOrd="0" destOrd="0" parTransId="{14CA6F65-C96D-4631-9CCB-D28915D72D65}" sibTransId="{5AE6905F-6BD2-4F53-AEC8-71730A7354E5}"/>
    <dgm:cxn modelId="{2982781A-DA0E-40DD-A6EE-8942BE6C5FB0}" type="presOf" srcId="{9017FA64-C07A-4D52-AA1E-5A97A365309F}" destId="{66DFE3E6-DDB5-4271-919A-E763B84452AC}" srcOrd="0" destOrd="0" presId="urn:microsoft.com/office/officeart/2005/8/layout/hChevron3"/>
    <dgm:cxn modelId="{F7D3BE3C-15E3-432F-ADD6-BDD071356EA1}" type="presOf" srcId="{3501B8E9-2C7E-4162-AB99-E0042BDFA66B}" destId="{B2439B7B-AAA4-41E0-85EC-161414CA41DC}" srcOrd="0" destOrd="0" presId="urn:microsoft.com/office/officeart/2005/8/layout/hChevron3"/>
    <dgm:cxn modelId="{F2F462F0-6DE4-4EBC-85D3-27B4580FEE43}" type="presOf" srcId="{512C3F71-8590-4C65-9F64-73D9323B2A16}" destId="{605AE35E-FC93-4A8A-B584-8D4DE3A49D6D}" srcOrd="0" destOrd="0" presId="urn:microsoft.com/office/officeart/2005/8/layout/hChevron3"/>
    <dgm:cxn modelId="{9DC9C84D-15C8-47F0-A5A2-066AB7B660FE}" type="presParOf" srcId="{CA27E23D-5492-4E60-A873-07B6577787C8}" destId="{B2439B7B-AAA4-41E0-85EC-161414CA41DC}" srcOrd="0" destOrd="0" presId="urn:microsoft.com/office/officeart/2005/8/layout/hChevron3"/>
    <dgm:cxn modelId="{7965FD14-6303-42DE-978A-9BFFCE68337B}" type="presParOf" srcId="{CA27E23D-5492-4E60-A873-07B6577787C8}" destId="{B2338274-DF08-4ADC-9178-E6156EF77D2A}" srcOrd="1" destOrd="0" presId="urn:microsoft.com/office/officeart/2005/8/layout/hChevron3"/>
    <dgm:cxn modelId="{A7E735F5-B94D-488C-B3A7-7B4AE4EEB4FF}" type="presParOf" srcId="{CA27E23D-5492-4E60-A873-07B6577787C8}" destId="{9FE13124-924D-403B-9107-04C23C0D4CD0}" srcOrd="2" destOrd="0" presId="urn:microsoft.com/office/officeart/2005/8/layout/hChevron3"/>
    <dgm:cxn modelId="{6C518BC1-8814-457B-BFA7-C26D31B75D3B}" type="presParOf" srcId="{CA27E23D-5492-4E60-A873-07B6577787C8}" destId="{FEA307F0-D4B8-440B-B3BD-664D6EEA4F5D}" srcOrd="3" destOrd="0" presId="urn:microsoft.com/office/officeart/2005/8/layout/hChevron3"/>
    <dgm:cxn modelId="{DD2F4D88-5B93-4C65-BAEA-7C24D4EC82C9}" type="presParOf" srcId="{CA27E23D-5492-4E60-A873-07B6577787C8}" destId="{66DFE3E6-DDB5-4271-919A-E763B84452AC}" srcOrd="4" destOrd="0" presId="urn:microsoft.com/office/officeart/2005/8/layout/hChevron3"/>
    <dgm:cxn modelId="{276AD9F9-948C-471F-9D48-6AD5D2EED0C5}" type="presParOf" srcId="{CA27E23D-5492-4E60-A873-07B6577787C8}" destId="{9AD40B83-71DD-4576-AFDE-C8B2CE6B02A0}" srcOrd="5" destOrd="0" presId="urn:microsoft.com/office/officeart/2005/8/layout/hChevron3"/>
    <dgm:cxn modelId="{39E81D9B-1D76-456D-9B76-A1913D88FB7B}" type="presParOf" srcId="{CA27E23D-5492-4E60-A873-07B6577787C8}" destId="{605AE35E-FC93-4A8A-B584-8D4DE3A49D6D}" srcOrd="6" destOrd="0" presId="urn:microsoft.com/office/officeart/2005/8/layout/hChevron3"/>
    <dgm:cxn modelId="{802D6EA8-B356-4609-8A39-EDE094071F6F}" type="presParOf" srcId="{CA27E23D-5492-4E60-A873-07B6577787C8}" destId="{559FE6D7-385B-4E21-A2AA-8EB51A9F98CC}" srcOrd="7" destOrd="0" presId="urn:microsoft.com/office/officeart/2005/8/layout/hChevron3"/>
    <dgm:cxn modelId="{75D1F570-E461-45BE-A791-31E20817E641}" type="presParOf" srcId="{CA27E23D-5492-4E60-A873-07B6577787C8}" destId="{C85CC662-7307-48DB-BDF1-8B6EE9E8742C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A05AE9-0570-479D-BC18-4737B0812CE0}" type="doc">
      <dgm:prSet loTypeId="urn:microsoft.com/office/officeart/2005/8/layout/hChevron3" loCatId="process" qsTypeId="urn:microsoft.com/office/officeart/2005/8/quickstyle/simple1" qsCatId="simple" csTypeId="urn:microsoft.com/office/officeart/2005/8/colors/accent1_3" csCatId="accent1" phldr="1"/>
      <dgm:spPr/>
    </dgm:pt>
    <dgm:pt modelId="{3501B8E9-2C7E-4162-AB99-E0042BDFA66B}">
      <dgm:prSet phldrT="[Texto]" custT="1"/>
      <dgm:spPr/>
      <dgm:t>
        <a:bodyPr/>
        <a:lstStyle/>
        <a:p>
          <a:r>
            <a:rPr lang="es-AR" sz="900" dirty="0" smtClean="0"/>
            <a:t>PYMES</a:t>
          </a:r>
          <a:endParaRPr lang="es-AR" sz="900" dirty="0"/>
        </a:p>
      </dgm:t>
    </dgm:pt>
    <dgm:pt modelId="{14CA6F65-C96D-4631-9CCB-D28915D72D65}" type="parTrans" cxnId="{05DDD6F1-CF6E-4085-BEB3-4D2B7124941B}">
      <dgm:prSet/>
      <dgm:spPr/>
      <dgm:t>
        <a:bodyPr/>
        <a:lstStyle/>
        <a:p>
          <a:endParaRPr lang="es-AR" sz="1400"/>
        </a:p>
      </dgm:t>
    </dgm:pt>
    <dgm:pt modelId="{5AE6905F-6BD2-4F53-AEC8-71730A7354E5}" type="sibTrans" cxnId="{05DDD6F1-CF6E-4085-BEB3-4D2B7124941B}">
      <dgm:prSet/>
      <dgm:spPr/>
      <dgm:t>
        <a:bodyPr/>
        <a:lstStyle/>
        <a:p>
          <a:endParaRPr lang="es-AR" sz="1400"/>
        </a:p>
      </dgm:t>
    </dgm:pt>
    <dgm:pt modelId="{E7E787BB-0580-4310-BAB1-C5F18682B723}">
      <dgm:prSet phldrT="[Texto]" custT="1"/>
      <dgm:spPr/>
      <dgm:t>
        <a:bodyPr/>
        <a:lstStyle/>
        <a:p>
          <a:r>
            <a:rPr lang="es-AR" sz="900" dirty="0" smtClean="0"/>
            <a:t>ENTIDAD DE GARANTÍA</a:t>
          </a:r>
          <a:endParaRPr lang="es-AR" sz="900" dirty="0"/>
        </a:p>
      </dgm:t>
    </dgm:pt>
    <dgm:pt modelId="{1C1A8540-D94A-45BF-B958-E568C76D2E89}" type="parTrans" cxnId="{14A89A24-B63C-4EA1-A44D-6C04A0791121}">
      <dgm:prSet/>
      <dgm:spPr/>
      <dgm:t>
        <a:bodyPr/>
        <a:lstStyle/>
        <a:p>
          <a:endParaRPr lang="es-AR" sz="1400"/>
        </a:p>
      </dgm:t>
    </dgm:pt>
    <dgm:pt modelId="{98EE95DD-1395-4DE9-B261-55E8615AD98E}" type="sibTrans" cxnId="{14A89A24-B63C-4EA1-A44D-6C04A0791121}">
      <dgm:prSet/>
      <dgm:spPr/>
      <dgm:t>
        <a:bodyPr/>
        <a:lstStyle/>
        <a:p>
          <a:endParaRPr lang="es-AR" sz="1400"/>
        </a:p>
      </dgm:t>
    </dgm:pt>
    <dgm:pt modelId="{9017FA64-C07A-4D52-AA1E-5A97A365309F}">
      <dgm:prSet phldrT="[Texto]" custT="1"/>
      <dgm:spPr/>
      <dgm:t>
        <a:bodyPr/>
        <a:lstStyle/>
        <a:p>
          <a:r>
            <a:rPr lang="es-AR" sz="900" dirty="0" smtClean="0"/>
            <a:t>COMISIÓN NACIONAL DE VALORES</a:t>
          </a:r>
          <a:endParaRPr lang="es-AR" sz="900" dirty="0"/>
        </a:p>
      </dgm:t>
    </dgm:pt>
    <dgm:pt modelId="{1AAB0240-18A5-42B0-9DD4-E423E3249ABB}" type="parTrans" cxnId="{494263B0-37D1-404B-B778-1359B2C3C763}">
      <dgm:prSet/>
      <dgm:spPr/>
      <dgm:t>
        <a:bodyPr/>
        <a:lstStyle/>
        <a:p>
          <a:endParaRPr lang="es-AR" sz="1400"/>
        </a:p>
      </dgm:t>
    </dgm:pt>
    <dgm:pt modelId="{10950206-C3AF-4685-8602-1F0E8E7D955E}" type="sibTrans" cxnId="{494263B0-37D1-404B-B778-1359B2C3C763}">
      <dgm:prSet/>
      <dgm:spPr/>
      <dgm:t>
        <a:bodyPr/>
        <a:lstStyle/>
        <a:p>
          <a:endParaRPr lang="es-AR" sz="1400"/>
        </a:p>
      </dgm:t>
    </dgm:pt>
    <dgm:pt modelId="{512C3F71-8590-4C65-9F64-73D9323B2A16}">
      <dgm:prSet phldrT="[Texto]" custT="1"/>
      <dgm:spPr>
        <a:solidFill>
          <a:srgbClr val="D9D9D9"/>
        </a:solidFill>
      </dgm:spPr>
      <dgm:t>
        <a:bodyPr/>
        <a:lstStyle/>
        <a:p>
          <a:r>
            <a:rPr lang="es-AR" sz="900" dirty="0" smtClean="0"/>
            <a:t>MERCADOS Y AGENTES</a:t>
          </a:r>
          <a:endParaRPr lang="es-AR" sz="900" dirty="0"/>
        </a:p>
      </dgm:t>
    </dgm:pt>
    <dgm:pt modelId="{BD0926BC-C82A-4EB9-BB5F-13CDB2787FDD}" type="parTrans" cxnId="{5EADBA40-2176-4BF3-AB3B-C78B944F575C}">
      <dgm:prSet/>
      <dgm:spPr/>
      <dgm:t>
        <a:bodyPr/>
        <a:lstStyle/>
        <a:p>
          <a:endParaRPr lang="es-AR"/>
        </a:p>
      </dgm:t>
    </dgm:pt>
    <dgm:pt modelId="{F690B558-EC62-4584-B0A3-B67368EBCD50}" type="sibTrans" cxnId="{5EADBA40-2176-4BF3-AB3B-C78B944F575C}">
      <dgm:prSet/>
      <dgm:spPr/>
      <dgm:t>
        <a:bodyPr/>
        <a:lstStyle/>
        <a:p>
          <a:endParaRPr lang="es-AR"/>
        </a:p>
      </dgm:t>
    </dgm:pt>
    <dgm:pt modelId="{06C21069-CDD1-488C-8BE2-CA74D1A04336}">
      <dgm:prSet phldrT="[Texto]" custT="1"/>
      <dgm:spPr>
        <a:solidFill>
          <a:srgbClr val="D9D9D9"/>
        </a:solidFill>
      </dgm:spPr>
      <dgm:t>
        <a:bodyPr/>
        <a:lstStyle/>
        <a:p>
          <a:r>
            <a:rPr lang="es-AR" sz="900" dirty="0" smtClean="0"/>
            <a:t>INVERSORES</a:t>
          </a:r>
          <a:endParaRPr lang="es-AR" sz="900" dirty="0"/>
        </a:p>
      </dgm:t>
    </dgm:pt>
    <dgm:pt modelId="{2BB5BF45-150D-4A55-A736-D5FEB9CDAADC}" type="parTrans" cxnId="{CACBFFC3-649B-44C9-AF53-BDC194DF8A06}">
      <dgm:prSet/>
      <dgm:spPr/>
      <dgm:t>
        <a:bodyPr/>
        <a:lstStyle/>
        <a:p>
          <a:endParaRPr lang="es-AR"/>
        </a:p>
      </dgm:t>
    </dgm:pt>
    <dgm:pt modelId="{E5CCF73F-C3A1-4ED9-925B-255893E67949}" type="sibTrans" cxnId="{CACBFFC3-649B-44C9-AF53-BDC194DF8A06}">
      <dgm:prSet/>
      <dgm:spPr/>
      <dgm:t>
        <a:bodyPr/>
        <a:lstStyle/>
        <a:p>
          <a:endParaRPr lang="es-AR"/>
        </a:p>
      </dgm:t>
    </dgm:pt>
    <dgm:pt modelId="{CA27E23D-5492-4E60-A873-07B6577787C8}" type="pres">
      <dgm:prSet presAssocID="{D9A05AE9-0570-479D-BC18-4737B0812CE0}" presName="Name0" presStyleCnt="0">
        <dgm:presLayoutVars>
          <dgm:dir/>
          <dgm:resizeHandles val="exact"/>
        </dgm:presLayoutVars>
      </dgm:prSet>
      <dgm:spPr/>
    </dgm:pt>
    <dgm:pt modelId="{B2439B7B-AAA4-41E0-85EC-161414CA41DC}" type="pres">
      <dgm:prSet presAssocID="{3501B8E9-2C7E-4162-AB99-E0042BDFA66B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2338274-DF08-4ADC-9178-E6156EF77D2A}" type="pres">
      <dgm:prSet presAssocID="{5AE6905F-6BD2-4F53-AEC8-71730A7354E5}" presName="parSpace" presStyleCnt="0"/>
      <dgm:spPr/>
    </dgm:pt>
    <dgm:pt modelId="{9FE13124-924D-403B-9107-04C23C0D4CD0}" type="pres">
      <dgm:prSet presAssocID="{E7E787BB-0580-4310-BAB1-C5F18682B723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EA307F0-D4B8-440B-B3BD-664D6EEA4F5D}" type="pres">
      <dgm:prSet presAssocID="{98EE95DD-1395-4DE9-B261-55E8615AD98E}" presName="parSpace" presStyleCnt="0"/>
      <dgm:spPr/>
    </dgm:pt>
    <dgm:pt modelId="{66DFE3E6-DDB5-4271-919A-E763B84452AC}" type="pres">
      <dgm:prSet presAssocID="{9017FA64-C07A-4D52-AA1E-5A97A365309F}" presName="parTxOnly" presStyleLbl="node1" presStyleIdx="2" presStyleCnt="5" custLinFactNeighborX="57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AD40B83-71DD-4576-AFDE-C8B2CE6B02A0}" type="pres">
      <dgm:prSet presAssocID="{10950206-C3AF-4685-8602-1F0E8E7D955E}" presName="parSpace" presStyleCnt="0"/>
      <dgm:spPr/>
    </dgm:pt>
    <dgm:pt modelId="{605AE35E-FC93-4A8A-B584-8D4DE3A49D6D}" type="pres">
      <dgm:prSet presAssocID="{512C3F71-8590-4C65-9F64-73D9323B2A16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59FE6D7-385B-4E21-A2AA-8EB51A9F98CC}" type="pres">
      <dgm:prSet presAssocID="{F690B558-EC62-4584-B0A3-B67368EBCD50}" presName="parSpace" presStyleCnt="0"/>
      <dgm:spPr/>
    </dgm:pt>
    <dgm:pt modelId="{C85CC662-7307-48DB-BDF1-8B6EE9E8742C}" type="pres">
      <dgm:prSet presAssocID="{06C21069-CDD1-488C-8BE2-CA74D1A04336}" presName="parTxOnly" presStyleLbl="node1" presStyleIdx="4" presStyleCnt="5" custLinFactNeighborY="-658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494263B0-37D1-404B-B778-1359B2C3C763}" srcId="{D9A05AE9-0570-479D-BC18-4737B0812CE0}" destId="{9017FA64-C07A-4D52-AA1E-5A97A365309F}" srcOrd="2" destOrd="0" parTransId="{1AAB0240-18A5-42B0-9DD4-E423E3249ABB}" sibTransId="{10950206-C3AF-4685-8602-1F0E8E7D955E}"/>
    <dgm:cxn modelId="{FE81B41D-CF0C-4801-9E6F-7A239AC307FE}" type="presOf" srcId="{512C3F71-8590-4C65-9F64-73D9323B2A16}" destId="{605AE35E-FC93-4A8A-B584-8D4DE3A49D6D}" srcOrd="0" destOrd="0" presId="urn:microsoft.com/office/officeart/2005/8/layout/hChevron3"/>
    <dgm:cxn modelId="{7E4FD3B1-3275-4250-87B2-E997388DF692}" type="presOf" srcId="{9017FA64-C07A-4D52-AA1E-5A97A365309F}" destId="{66DFE3E6-DDB5-4271-919A-E763B84452AC}" srcOrd="0" destOrd="0" presId="urn:microsoft.com/office/officeart/2005/8/layout/hChevron3"/>
    <dgm:cxn modelId="{05DDD6F1-CF6E-4085-BEB3-4D2B7124941B}" srcId="{D9A05AE9-0570-479D-BC18-4737B0812CE0}" destId="{3501B8E9-2C7E-4162-AB99-E0042BDFA66B}" srcOrd="0" destOrd="0" parTransId="{14CA6F65-C96D-4631-9CCB-D28915D72D65}" sibTransId="{5AE6905F-6BD2-4F53-AEC8-71730A7354E5}"/>
    <dgm:cxn modelId="{33C4C0C1-C3E6-4D9D-9376-51F12C9C6244}" type="presOf" srcId="{3501B8E9-2C7E-4162-AB99-E0042BDFA66B}" destId="{B2439B7B-AAA4-41E0-85EC-161414CA41DC}" srcOrd="0" destOrd="0" presId="urn:microsoft.com/office/officeart/2005/8/layout/hChevron3"/>
    <dgm:cxn modelId="{5EADBA40-2176-4BF3-AB3B-C78B944F575C}" srcId="{D9A05AE9-0570-479D-BC18-4737B0812CE0}" destId="{512C3F71-8590-4C65-9F64-73D9323B2A16}" srcOrd="3" destOrd="0" parTransId="{BD0926BC-C82A-4EB9-BB5F-13CDB2787FDD}" sibTransId="{F690B558-EC62-4584-B0A3-B67368EBCD50}"/>
    <dgm:cxn modelId="{14A89A24-B63C-4EA1-A44D-6C04A0791121}" srcId="{D9A05AE9-0570-479D-BC18-4737B0812CE0}" destId="{E7E787BB-0580-4310-BAB1-C5F18682B723}" srcOrd="1" destOrd="0" parTransId="{1C1A8540-D94A-45BF-B958-E568C76D2E89}" sibTransId="{98EE95DD-1395-4DE9-B261-55E8615AD98E}"/>
    <dgm:cxn modelId="{52393585-32BE-45A9-8AF2-1D6A90961BBD}" type="presOf" srcId="{E7E787BB-0580-4310-BAB1-C5F18682B723}" destId="{9FE13124-924D-403B-9107-04C23C0D4CD0}" srcOrd="0" destOrd="0" presId="urn:microsoft.com/office/officeart/2005/8/layout/hChevron3"/>
    <dgm:cxn modelId="{6AB83BB1-AE04-4168-8CA1-30A1D1E41B1C}" type="presOf" srcId="{D9A05AE9-0570-479D-BC18-4737B0812CE0}" destId="{CA27E23D-5492-4E60-A873-07B6577787C8}" srcOrd="0" destOrd="0" presId="urn:microsoft.com/office/officeart/2005/8/layout/hChevron3"/>
    <dgm:cxn modelId="{9DD5AB88-363F-416A-BB76-6AAB2186FD69}" type="presOf" srcId="{06C21069-CDD1-488C-8BE2-CA74D1A04336}" destId="{C85CC662-7307-48DB-BDF1-8B6EE9E8742C}" srcOrd="0" destOrd="0" presId="urn:microsoft.com/office/officeart/2005/8/layout/hChevron3"/>
    <dgm:cxn modelId="{CACBFFC3-649B-44C9-AF53-BDC194DF8A06}" srcId="{D9A05AE9-0570-479D-BC18-4737B0812CE0}" destId="{06C21069-CDD1-488C-8BE2-CA74D1A04336}" srcOrd="4" destOrd="0" parTransId="{2BB5BF45-150D-4A55-A736-D5FEB9CDAADC}" sibTransId="{E5CCF73F-C3A1-4ED9-925B-255893E67949}"/>
    <dgm:cxn modelId="{AF132F8A-82DF-45F6-909B-B97A0CAA127B}" type="presParOf" srcId="{CA27E23D-5492-4E60-A873-07B6577787C8}" destId="{B2439B7B-AAA4-41E0-85EC-161414CA41DC}" srcOrd="0" destOrd="0" presId="urn:microsoft.com/office/officeart/2005/8/layout/hChevron3"/>
    <dgm:cxn modelId="{F3459977-2CA8-407B-8927-FCB6597DE4B6}" type="presParOf" srcId="{CA27E23D-5492-4E60-A873-07B6577787C8}" destId="{B2338274-DF08-4ADC-9178-E6156EF77D2A}" srcOrd="1" destOrd="0" presId="urn:microsoft.com/office/officeart/2005/8/layout/hChevron3"/>
    <dgm:cxn modelId="{5A4BC0FF-11C7-4468-A525-50E8B33F451B}" type="presParOf" srcId="{CA27E23D-5492-4E60-A873-07B6577787C8}" destId="{9FE13124-924D-403B-9107-04C23C0D4CD0}" srcOrd="2" destOrd="0" presId="urn:microsoft.com/office/officeart/2005/8/layout/hChevron3"/>
    <dgm:cxn modelId="{DDC0282E-F7A1-4668-945F-8BE2A55FBB3C}" type="presParOf" srcId="{CA27E23D-5492-4E60-A873-07B6577787C8}" destId="{FEA307F0-D4B8-440B-B3BD-664D6EEA4F5D}" srcOrd="3" destOrd="0" presId="urn:microsoft.com/office/officeart/2005/8/layout/hChevron3"/>
    <dgm:cxn modelId="{7E56FFFA-8D75-4F95-9E64-27D3D01C43C3}" type="presParOf" srcId="{CA27E23D-5492-4E60-A873-07B6577787C8}" destId="{66DFE3E6-DDB5-4271-919A-E763B84452AC}" srcOrd="4" destOrd="0" presId="urn:microsoft.com/office/officeart/2005/8/layout/hChevron3"/>
    <dgm:cxn modelId="{49E04096-6F05-4714-8A8B-7FEFE5341092}" type="presParOf" srcId="{CA27E23D-5492-4E60-A873-07B6577787C8}" destId="{9AD40B83-71DD-4576-AFDE-C8B2CE6B02A0}" srcOrd="5" destOrd="0" presId="urn:microsoft.com/office/officeart/2005/8/layout/hChevron3"/>
    <dgm:cxn modelId="{48A6F677-C571-4F10-98D5-17FC20BAD6B9}" type="presParOf" srcId="{CA27E23D-5492-4E60-A873-07B6577787C8}" destId="{605AE35E-FC93-4A8A-B584-8D4DE3A49D6D}" srcOrd="6" destOrd="0" presId="urn:microsoft.com/office/officeart/2005/8/layout/hChevron3"/>
    <dgm:cxn modelId="{E895DD76-42B7-45E9-B33E-C51E99D3FC37}" type="presParOf" srcId="{CA27E23D-5492-4E60-A873-07B6577787C8}" destId="{559FE6D7-385B-4E21-A2AA-8EB51A9F98CC}" srcOrd="7" destOrd="0" presId="urn:microsoft.com/office/officeart/2005/8/layout/hChevron3"/>
    <dgm:cxn modelId="{81AB7B90-A752-4AC1-BDC1-24714D171545}" type="presParOf" srcId="{CA27E23D-5492-4E60-A873-07B6577787C8}" destId="{C85CC662-7307-48DB-BDF1-8B6EE9E8742C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A05AE9-0570-479D-BC18-4737B0812CE0}" type="doc">
      <dgm:prSet loTypeId="urn:microsoft.com/office/officeart/2005/8/layout/hChevron3" loCatId="process" qsTypeId="urn:microsoft.com/office/officeart/2005/8/quickstyle/simple1" qsCatId="simple" csTypeId="urn:microsoft.com/office/officeart/2005/8/colors/accent1_3" csCatId="accent1" phldr="1"/>
      <dgm:spPr/>
    </dgm:pt>
    <dgm:pt modelId="{3501B8E9-2C7E-4162-AB99-E0042BDFA66B}">
      <dgm:prSet phldrT="[Texto]" custT="1"/>
      <dgm:spPr/>
      <dgm:t>
        <a:bodyPr/>
        <a:lstStyle/>
        <a:p>
          <a:r>
            <a:rPr lang="es-AR" sz="900" dirty="0" smtClean="0"/>
            <a:t>PYMES</a:t>
          </a:r>
          <a:endParaRPr lang="es-AR" sz="900" dirty="0"/>
        </a:p>
      </dgm:t>
    </dgm:pt>
    <dgm:pt modelId="{14CA6F65-C96D-4631-9CCB-D28915D72D65}" type="parTrans" cxnId="{05DDD6F1-CF6E-4085-BEB3-4D2B7124941B}">
      <dgm:prSet/>
      <dgm:spPr/>
      <dgm:t>
        <a:bodyPr/>
        <a:lstStyle/>
        <a:p>
          <a:endParaRPr lang="es-AR" sz="1400"/>
        </a:p>
      </dgm:t>
    </dgm:pt>
    <dgm:pt modelId="{5AE6905F-6BD2-4F53-AEC8-71730A7354E5}" type="sibTrans" cxnId="{05DDD6F1-CF6E-4085-BEB3-4D2B7124941B}">
      <dgm:prSet/>
      <dgm:spPr/>
      <dgm:t>
        <a:bodyPr/>
        <a:lstStyle/>
        <a:p>
          <a:endParaRPr lang="es-AR" sz="1400"/>
        </a:p>
      </dgm:t>
    </dgm:pt>
    <dgm:pt modelId="{E7E787BB-0580-4310-BAB1-C5F18682B723}">
      <dgm:prSet phldrT="[Texto]" custT="1"/>
      <dgm:spPr/>
      <dgm:t>
        <a:bodyPr/>
        <a:lstStyle/>
        <a:p>
          <a:r>
            <a:rPr lang="es-AR" sz="900" dirty="0" smtClean="0"/>
            <a:t>ENTIDAD DE GARANTÍA</a:t>
          </a:r>
          <a:endParaRPr lang="es-AR" sz="900" dirty="0"/>
        </a:p>
      </dgm:t>
    </dgm:pt>
    <dgm:pt modelId="{1C1A8540-D94A-45BF-B958-E568C76D2E89}" type="parTrans" cxnId="{14A89A24-B63C-4EA1-A44D-6C04A0791121}">
      <dgm:prSet/>
      <dgm:spPr/>
      <dgm:t>
        <a:bodyPr/>
        <a:lstStyle/>
        <a:p>
          <a:endParaRPr lang="es-AR" sz="1400"/>
        </a:p>
      </dgm:t>
    </dgm:pt>
    <dgm:pt modelId="{98EE95DD-1395-4DE9-B261-55E8615AD98E}" type="sibTrans" cxnId="{14A89A24-B63C-4EA1-A44D-6C04A0791121}">
      <dgm:prSet/>
      <dgm:spPr/>
      <dgm:t>
        <a:bodyPr/>
        <a:lstStyle/>
        <a:p>
          <a:endParaRPr lang="es-AR" sz="1400"/>
        </a:p>
      </dgm:t>
    </dgm:pt>
    <dgm:pt modelId="{9017FA64-C07A-4D52-AA1E-5A97A365309F}">
      <dgm:prSet phldrT="[Texto]" custT="1"/>
      <dgm:spPr>
        <a:solidFill>
          <a:srgbClr val="D9D9D9"/>
        </a:solidFill>
      </dgm:spPr>
      <dgm:t>
        <a:bodyPr/>
        <a:lstStyle/>
        <a:p>
          <a:r>
            <a:rPr lang="es-AR" sz="900" dirty="0" smtClean="0"/>
            <a:t>COMISIÓN NACIONAL DE VALORES</a:t>
          </a:r>
          <a:endParaRPr lang="es-AR" sz="900" dirty="0"/>
        </a:p>
      </dgm:t>
    </dgm:pt>
    <dgm:pt modelId="{1AAB0240-18A5-42B0-9DD4-E423E3249ABB}" type="parTrans" cxnId="{494263B0-37D1-404B-B778-1359B2C3C763}">
      <dgm:prSet/>
      <dgm:spPr/>
      <dgm:t>
        <a:bodyPr/>
        <a:lstStyle/>
        <a:p>
          <a:endParaRPr lang="es-AR" sz="1400"/>
        </a:p>
      </dgm:t>
    </dgm:pt>
    <dgm:pt modelId="{10950206-C3AF-4685-8602-1F0E8E7D955E}" type="sibTrans" cxnId="{494263B0-37D1-404B-B778-1359B2C3C763}">
      <dgm:prSet/>
      <dgm:spPr/>
      <dgm:t>
        <a:bodyPr/>
        <a:lstStyle/>
        <a:p>
          <a:endParaRPr lang="es-AR" sz="1400"/>
        </a:p>
      </dgm:t>
    </dgm:pt>
    <dgm:pt modelId="{512C3F71-8590-4C65-9F64-73D9323B2A16}">
      <dgm:prSet phldrT="[Texto]" custT="1"/>
      <dgm:spPr>
        <a:solidFill>
          <a:srgbClr val="D9D9D9"/>
        </a:solidFill>
      </dgm:spPr>
      <dgm:t>
        <a:bodyPr/>
        <a:lstStyle/>
        <a:p>
          <a:r>
            <a:rPr lang="es-AR" sz="900" dirty="0" smtClean="0"/>
            <a:t>MERCADOS Y AGENTES</a:t>
          </a:r>
          <a:endParaRPr lang="es-AR" sz="900" dirty="0"/>
        </a:p>
      </dgm:t>
    </dgm:pt>
    <dgm:pt modelId="{BD0926BC-C82A-4EB9-BB5F-13CDB2787FDD}" type="parTrans" cxnId="{5EADBA40-2176-4BF3-AB3B-C78B944F575C}">
      <dgm:prSet/>
      <dgm:spPr/>
      <dgm:t>
        <a:bodyPr/>
        <a:lstStyle/>
        <a:p>
          <a:endParaRPr lang="es-AR"/>
        </a:p>
      </dgm:t>
    </dgm:pt>
    <dgm:pt modelId="{F690B558-EC62-4584-B0A3-B67368EBCD50}" type="sibTrans" cxnId="{5EADBA40-2176-4BF3-AB3B-C78B944F575C}">
      <dgm:prSet/>
      <dgm:spPr/>
      <dgm:t>
        <a:bodyPr/>
        <a:lstStyle/>
        <a:p>
          <a:endParaRPr lang="es-AR"/>
        </a:p>
      </dgm:t>
    </dgm:pt>
    <dgm:pt modelId="{06C21069-CDD1-488C-8BE2-CA74D1A04336}">
      <dgm:prSet phldrT="[Texto]" custT="1"/>
      <dgm:spPr>
        <a:solidFill>
          <a:srgbClr val="D9D9D9"/>
        </a:solidFill>
      </dgm:spPr>
      <dgm:t>
        <a:bodyPr/>
        <a:lstStyle/>
        <a:p>
          <a:r>
            <a:rPr lang="es-AR" sz="900" dirty="0" smtClean="0"/>
            <a:t>INVERSORES</a:t>
          </a:r>
          <a:endParaRPr lang="es-AR" sz="900" dirty="0"/>
        </a:p>
      </dgm:t>
    </dgm:pt>
    <dgm:pt modelId="{2BB5BF45-150D-4A55-A736-D5FEB9CDAADC}" type="parTrans" cxnId="{CACBFFC3-649B-44C9-AF53-BDC194DF8A06}">
      <dgm:prSet/>
      <dgm:spPr/>
      <dgm:t>
        <a:bodyPr/>
        <a:lstStyle/>
        <a:p>
          <a:endParaRPr lang="es-AR"/>
        </a:p>
      </dgm:t>
    </dgm:pt>
    <dgm:pt modelId="{E5CCF73F-C3A1-4ED9-925B-255893E67949}" type="sibTrans" cxnId="{CACBFFC3-649B-44C9-AF53-BDC194DF8A06}">
      <dgm:prSet/>
      <dgm:spPr/>
      <dgm:t>
        <a:bodyPr/>
        <a:lstStyle/>
        <a:p>
          <a:endParaRPr lang="es-AR"/>
        </a:p>
      </dgm:t>
    </dgm:pt>
    <dgm:pt modelId="{CA27E23D-5492-4E60-A873-07B6577787C8}" type="pres">
      <dgm:prSet presAssocID="{D9A05AE9-0570-479D-BC18-4737B0812CE0}" presName="Name0" presStyleCnt="0">
        <dgm:presLayoutVars>
          <dgm:dir/>
          <dgm:resizeHandles val="exact"/>
        </dgm:presLayoutVars>
      </dgm:prSet>
      <dgm:spPr/>
    </dgm:pt>
    <dgm:pt modelId="{B2439B7B-AAA4-41E0-85EC-161414CA41DC}" type="pres">
      <dgm:prSet presAssocID="{3501B8E9-2C7E-4162-AB99-E0042BDFA66B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2338274-DF08-4ADC-9178-E6156EF77D2A}" type="pres">
      <dgm:prSet presAssocID="{5AE6905F-6BD2-4F53-AEC8-71730A7354E5}" presName="parSpace" presStyleCnt="0"/>
      <dgm:spPr/>
    </dgm:pt>
    <dgm:pt modelId="{9FE13124-924D-403B-9107-04C23C0D4CD0}" type="pres">
      <dgm:prSet presAssocID="{E7E787BB-0580-4310-BAB1-C5F18682B723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EA307F0-D4B8-440B-B3BD-664D6EEA4F5D}" type="pres">
      <dgm:prSet presAssocID="{98EE95DD-1395-4DE9-B261-55E8615AD98E}" presName="parSpace" presStyleCnt="0"/>
      <dgm:spPr/>
    </dgm:pt>
    <dgm:pt modelId="{66DFE3E6-DDB5-4271-919A-E763B84452AC}" type="pres">
      <dgm:prSet presAssocID="{9017FA64-C07A-4D52-AA1E-5A97A365309F}" presName="parTxOnly" presStyleLbl="node1" presStyleIdx="2" presStyleCnt="5" custLinFactNeighborX="57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AD40B83-71DD-4576-AFDE-C8B2CE6B02A0}" type="pres">
      <dgm:prSet presAssocID="{10950206-C3AF-4685-8602-1F0E8E7D955E}" presName="parSpace" presStyleCnt="0"/>
      <dgm:spPr/>
    </dgm:pt>
    <dgm:pt modelId="{605AE35E-FC93-4A8A-B584-8D4DE3A49D6D}" type="pres">
      <dgm:prSet presAssocID="{512C3F71-8590-4C65-9F64-73D9323B2A16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59FE6D7-385B-4E21-A2AA-8EB51A9F98CC}" type="pres">
      <dgm:prSet presAssocID="{F690B558-EC62-4584-B0A3-B67368EBCD50}" presName="parSpace" presStyleCnt="0"/>
      <dgm:spPr/>
    </dgm:pt>
    <dgm:pt modelId="{C85CC662-7307-48DB-BDF1-8B6EE9E8742C}" type="pres">
      <dgm:prSet presAssocID="{06C21069-CDD1-488C-8BE2-CA74D1A04336}" presName="parTxOnly" presStyleLbl="node1" presStyleIdx="4" presStyleCnt="5" custLinFactNeighborX="-676" custLinFactNeighborY="141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2C7F627E-944D-4522-8268-512E60CF38DC}" type="presOf" srcId="{3501B8E9-2C7E-4162-AB99-E0042BDFA66B}" destId="{B2439B7B-AAA4-41E0-85EC-161414CA41DC}" srcOrd="0" destOrd="0" presId="urn:microsoft.com/office/officeart/2005/8/layout/hChevron3"/>
    <dgm:cxn modelId="{494263B0-37D1-404B-B778-1359B2C3C763}" srcId="{D9A05AE9-0570-479D-BC18-4737B0812CE0}" destId="{9017FA64-C07A-4D52-AA1E-5A97A365309F}" srcOrd="2" destOrd="0" parTransId="{1AAB0240-18A5-42B0-9DD4-E423E3249ABB}" sibTransId="{10950206-C3AF-4685-8602-1F0E8E7D955E}"/>
    <dgm:cxn modelId="{DD083020-8A8F-4454-9619-D3799371EBCE}" type="presOf" srcId="{512C3F71-8590-4C65-9F64-73D9323B2A16}" destId="{605AE35E-FC93-4A8A-B584-8D4DE3A49D6D}" srcOrd="0" destOrd="0" presId="urn:microsoft.com/office/officeart/2005/8/layout/hChevron3"/>
    <dgm:cxn modelId="{05DDD6F1-CF6E-4085-BEB3-4D2B7124941B}" srcId="{D9A05AE9-0570-479D-BC18-4737B0812CE0}" destId="{3501B8E9-2C7E-4162-AB99-E0042BDFA66B}" srcOrd="0" destOrd="0" parTransId="{14CA6F65-C96D-4631-9CCB-D28915D72D65}" sibTransId="{5AE6905F-6BD2-4F53-AEC8-71730A7354E5}"/>
    <dgm:cxn modelId="{16488A31-E49D-40B5-BF55-744375C219AA}" type="presOf" srcId="{9017FA64-C07A-4D52-AA1E-5A97A365309F}" destId="{66DFE3E6-DDB5-4271-919A-E763B84452AC}" srcOrd="0" destOrd="0" presId="urn:microsoft.com/office/officeart/2005/8/layout/hChevron3"/>
    <dgm:cxn modelId="{3A2BC1DF-14B8-44D0-AF05-3070C7C0E1EC}" type="presOf" srcId="{D9A05AE9-0570-479D-BC18-4737B0812CE0}" destId="{CA27E23D-5492-4E60-A873-07B6577787C8}" srcOrd="0" destOrd="0" presId="urn:microsoft.com/office/officeart/2005/8/layout/hChevron3"/>
    <dgm:cxn modelId="{5EADBA40-2176-4BF3-AB3B-C78B944F575C}" srcId="{D9A05AE9-0570-479D-BC18-4737B0812CE0}" destId="{512C3F71-8590-4C65-9F64-73D9323B2A16}" srcOrd="3" destOrd="0" parTransId="{BD0926BC-C82A-4EB9-BB5F-13CDB2787FDD}" sibTransId="{F690B558-EC62-4584-B0A3-B67368EBCD50}"/>
    <dgm:cxn modelId="{14A89A24-B63C-4EA1-A44D-6C04A0791121}" srcId="{D9A05AE9-0570-479D-BC18-4737B0812CE0}" destId="{E7E787BB-0580-4310-BAB1-C5F18682B723}" srcOrd="1" destOrd="0" parTransId="{1C1A8540-D94A-45BF-B958-E568C76D2E89}" sibTransId="{98EE95DD-1395-4DE9-B261-55E8615AD98E}"/>
    <dgm:cxn modelId="{89DBADD8-6CD9-4615-AB75-966E4451D8EE}" type="presOf" srcId="{06C21069-CDD1-488C-8BE2-CA74D1A04336}" destId="{C85CC662-7307-48DB-BDF1-8B6EE9E8742C}" srcOrd="0" destOrd="0" presId="urn:microsoft.com/office/officeart/2005/8/layout/hChevron3"/>
    <dgm:cxn modelId="{7A8BB939-3538-47E5-94EA-B353B255BF4C}" type="presOf" srcId="{E7E787BB-0580-4310-BAB1-C5F18682B723}" destId="{9FE13124-924D-403B-9107-04C23C0D4CD0}" srcOrd="0" destOrd="0" presId="urn:microsoft.com/office/officeart/2005/8/layout/hChevron3"/>
    <dgm:cxn modelId="{CACBFFC3-649B-44C9-AF53-BDC194DF8A06}" srcId="{D9A05AE9-0570-479D-BC18-4737B0812CE0}" destId="{06C21069-CDD1-488C-8BE2-CA74D1A04336}" srcOrd="4" destOrd="0" parTransId="{2BB5BF45-150D-4A55-A736-D5FEB9CDAADC}" sibTransId="{E5CCF73F-C3A1-4ED9-925B-255893E67949}"/>
    <dgm:cxn modelId="{B9DFC37A-5BA7-458F-82EE-241206CED177}" type="presParOf" srcId="{CA27E23D-5492-4E60-A873-07B6577787C8}" destId="{B2439B7B-AAA4-41E0-85EC-161414CA41DC}" srcOrd="0" destOrd="0" presId="urn:microsoft.com/office/officeart/2005/8/layout/hChevron3"/>
    <dgm:cxn modelId="{CBC00BF1-6985-4D70-B15E-0167985B672D}" type="presParOf" srcId="{CA27E23D-5492-4E60-A873-07B6577787C8}" destId="{B2338274-DF08-4ADC-9178-E6156EF77D2A}" srcOrd="1" destOrd="0" presId="urn:microsoft.com/office/officeart/2005/8/layout/hChevron3"/>
    <dgm:cxn modelId="{0731C9C6-6DB1-406B-AC65-59813E6DFAE0}" type="presParOf" srcId="{CA27E23D-5492-4E60-A873-07B6577787C8}" destId="{9FE13124-924D-403B-9107-04C23C0D4CD0}" srcOrd="2" destOrd="0" presId="urn:microsoft.com/office/officeart/2005/8/layout/hChevron3"/>
    <dgm:cxn modelId="{A2AE7B0F-A5E0-4E31-928E-CC2D2733C4F6}" type="presParOf" srcId="{CA27E23D-5492-4E60-A873-07B6577787C8}" destId="{FEA307F0-D4B8-440B-B3BD-664D6EEA4F5D}" srcOrd="3" destOrd="0" presId="urn:microsoft.com/office/officeart/2005/8/layout/hChevron3"/>
    <dgm:cxn modelId="{FC93EF2D-AF32-42CC-BE21-24AEBB794E0A}" type="presParOf" srcId="{CA27E23D-5492-4E60-A873-07B6577787C8}" destId="{66DFE3E6-DDB5-4271-919A-E763B84452AC}" srcOrd="4" destOrd="0" presId="urn:microsoft.com/office/officeart/2005/8/layout/hChevron3"/>
    <dgm:cxn modelId="{E314BD30-F665-4D50-898F-A95142DA611E}" type="presParOf" srcId="{CA27E23D-5492-4E60-A873-07B6577787C8}" destId="{9AD40B83-71DD-4576-AFDE-C8B2CE6B02A0}" srcOrd="5" destOrd="0" presId="urn:microsoft.com/office/officeart/2005/8/layout/hChevron3"/>
    <dgm:cxn modelId="{9886A36D-6E3D-4606-9729-AA4ACE440835}" type="presParOf" srcId="{CA27E23D-5492-4E60-A873-07B6577787C8}" destId="{605AE35E-FC93-4A8A-B584-8D4DE3A49D6D}" srcOrd="6" destOrd="0" presId="urn:microsoft.com/office/officeart/2005/8/layout/hChevron3"/>
    <dgm:cxn modelId="{304578FA-4481-45D2-AA4E-1FB155C0F9E4}" type="presParOf" srcId="{CA27E23D-5492-4E60-A873-07B6577787C8}" destId="{559FE6D7-385B-4E21-A2AA-8EB51A9F98CC}" srcOrd="7" destOrd="0" presId="urn:microsoft.com/office/officeart/2005/8/layout/hChevron3"/>
    <dgm:cxn modelId="{663367C1-A557-4D2C-B084-D17E605959C0}" type="presParOf" srcId="{CA27E23D-5492-4E60-A873-07B6577787C8}" destId="{C85CC662-7307-48DB-BDF1-8B6EE9E8742C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A05AE9-0570-479D-BC18-4737B0812CE0}" type="doc">
      <dgm:prSet loTypeId="urn:microsoft.com/office/officeart/2005/8/layout/hChevron3" loCatId="process" qsTypeId="urn:microsoft.com/office/officeart/2005/8/quickstyle/simple1" qsCatId="simple" csTypeId="urn:microsoft.com/office/officeart/2005/8/colors/accent1_3" csCatId="accent1" phldr="1"/>
      <dgm:spPr/>
    </dgm:pt>
    <dgm:pt modelId="{3501B8E9-2C7E-4162-AB99-E0042BDFA66B}">
      <dgm:prSet phldrT="[Texto]" custT="1"/>
      <dgm:spPr/>
      <dgm:t>
        <a:bodyPr/>
        <a:lstStyle/>
        <a:p>
          <a:r>
            <a:rPr lang="es-AR" sz="900" dirty="0" smtClean="0"/>
            <a:t>PYMES</a:t>
          </a:r>
          <a:endParaRPr lang="es-AR" sz="900" dirty="0"/>
        </a:p>
      </dgm:t>
    </dgm:pt>
    <dgm:pt modelId="{14CA6F65-C96D-4631-9CCB-D28915D72D65}" type="parTrans" cxnId="{05DDD6F1-CF6E-4085-BEB3-4D2B7124941B}">
      <dgm:prSet/>
      <dgm:spPr/>
      <dgm:t>
        <a:bodyPr/>
        <a:lstStyle/>
        <a:p>
          <a:endParaRPr lang="es-AR" sz="1400"/>
        </a:p>
      </dgm:t>
    </dgm:pt>
    <dgm:pt modelId="{5AE6905F-6BD2-4F53-AEC8-71730A7354E5}" type="sibTrans" cxnId="{05DDD6F1-CF6E-4085-BEB3-4D2B7124941B}">
      <dgm:prSet/>
      <dgm:spPr/>
      <dgm:t>
        <a:bodyPr/>
        <a:lstStyle/>
        <a:p>
          <a:endParaRPr lang="es-AR" sz="1400"/>
        </a:p>
      </dgm:t>
    </dgm:pt>
    <dgm:pt modelId="{E7E787BB-0580-4310-BAB1-C5F18682B723}">
      <dgm:prSet phldrT="[Texto]" custT="1"/>
      <dgm:spPr>
        <a:solidFill>
          <a:srgbClr val="D9D9D9"/>
        </a:solidFill>
      </dgm:spPr>
      <dgm:t>
        <a:bodyPr/>
        <a:lstStyle/>
        <a:p>
          <a:r>
            <a:rPr lang="es-AR" sz="900" dirty="0" smtClean="0"/>
            <a:t>ENTIDAD DE GARANTÍA</a:t>
          </a:r>
          <a:endParaRPr lang="es-AR" sz="900" dirty="0"/>
        </a:p>
      </dgm:t>
    </dgm:pt>
    <dgm:pt modelId="{1C1A8540-D94A-45BF-B958-E568C76D2E89}" type="parTrans" cxnId="{14A89A24-B63C-4EA1-A44D-6C04A0791121}">
      <dgm:prSet/>
      <dgm:spPr/>
      <dgm:t>
        <a:bodyPr/>
        <a:lstStyle/>
        <a:p>
          <a:endParaRPr lang="es-AR" sz="1400"/>
        </a:p>
      </dgm:t>
    </dgm:pt>
    <dgm:pt modelId="{98EE95DD-1395-4DE9-B261-55E8615AD98E}" type="sibTrans" cxnId="{14A89A24-B63C-4EA1-A44D-6C04A0791121}">
      <dgm:prSet/>
      <dgm:spPr/>
      <dgm:t>
        <a:bodyPr/>
        <a:lstStyle/>
        <a:p>
          <a:endParaRPr lang="es-AR" sz="1400"/>
        </a:p>
      </dgm:t>
    </dgm:pt>
    <dgm:pt modelId="{9017FA64-C07A-4D52-AA1E-5A97A365309F}">
      <dgm:prSet phldrT="[Texto]" custT="1"/>
      <dgm:spPr>
        <a:solidFill>
          <a:srgbClr val="D9D9D9"/>
        </a:solidFill>
      </dgm:spPr>
      <dgm:t>
        <a:bodyPr/>
        <a:lstStyle/>
        <a:p>
          <a:r>
            <a:rPr lang="es-AR" sz="900" dirty="0" smtClean="0"/>
            <a:t>COMISIÓN NACIONAL DE VALORES</a:t>
          </a:r>
          <a:endParaRPr lang="es-AR" sz="900" dirty="0"/>
        </a:p>
      </dgm:t>
    </dgm:pt>
    <dgm:pt modelId="{1AAB0240-18A5-42B0-9DD4-E423E3249ABB}" type="parTrans" cxnId="{494263B0-37D1-404B-B778-1359B2C3C763}">
      <dgm:prSet/>
      <dgm:spPr/>
      <dgm:t>
        <a:bodyPr/>
        <a:lstStyle/>
        <a:p>
          <a:endParaRPr lang="es-AR" sz="1400"/>
        </a:p>
      </dgm:t>
    </dgm:pt>
    <dgm:pt modelId="{10950206-C3AF-4685-8602-1F0E8E7D955E}" type="sibTrans" cxnId="{494263B0-37D1-404B-B778-1359B2C3C763}">
      <dgm:prSet/>
      <dgm:spPr/>
      <dgm:t>
        <a:bodyPr/>
        <a:lstStyle/>
        <a:p>
          <a:endParaRPr lang="es-AR" sz="1400"/>
        </a:p>
      </dgm:t>
    </dgm:pt>
    <dgm:pt modelId="{512C3F71-8590-4C65-9F64-73D9323B2A16}">
      <dgm:prSet phldrT="[Texto]" custT="1"/>
      <dgm:spPr>
        <a:solidFill>
          <a:srgbClr val="D9D9D9"/>
        </a:solidFill>
      </dgm:spPr>
      <dgm:t>
        <a:bodyPr/>
        <a:lstStyle/>
        <a:p>
          <a:r>
            <a:rPr lang="es-AR" sz="900" dirty="0" smtClean="0"/>
            <a:t>MERCADOS Y AGENTES</a:t>
          </a:r>
          <a:endParaRPr lang="es-AR" sz="900" dirty="0"/>
        </a:p>
      </dgm:t>
    </dgm:pt>
    <dgm:pt modelId="{BD0926BC-C82A-4EB9-BB5F-13CDB2787FDD}" type="parTrans" cxnId="{5EADBA40-2176-4BF3-AB3B-C78B944F575C}">
      <dgm:prSet/>
      <dgm:spPr/>
      <dgm:t>
        <a:bodyPr/>
        <a:lstStyle/>
        <a:p>
          <a:endParaRPr lang="es-AR"/>
        </a:p>
      </dgm:t>
    </dgm:pt>
    <dgm:pt modelId="{F690B558-EC62-4584-B0A3-B67368EBCD50}" type="sibTrans" cxnId="{5EADBA40-2176-4BF3-AB3B-C78B944F575C}">
      <dgm:prSet/>
      <dgm:spPr/>
      <dgm:t>
        <a:bodyPr/>
        <a:lstStyle/>
        <a:p>
          <a:endParaRPr lang="es-AR"/>
        </a:p>
      </dgm:t>
    </dgm:pt>
    <dgm:pt modelId="{06C21069-CDD1-488C-8BE2-CA74D1A04336}">
      <dgm:prSet phldrT="[Texto]" custT="1"/>
      <dgm:spPr>
        <a:solidFill>
          <a:srgbClr val="D9D9D9"/>
        </a:solidFill>
      </dgm:spPr>
      <dgm:t>
        <a:bodyPr/>
        <a:lstStyle/>
        <a:p>
          <a:r>
            <a:rPr lang="es-AR" sz="900" dirty="0" smtClean="0"/>
            <a:t>INVERSORES</a:t>
          </a:r>
          <a:endParaRPr lang="es-AR" sz="900" dirty="0"/>
        </a:p>
      </dgm:t>
    </dgm:pt>
    <dgm:pt modelId="{2BB5BF45-150D-4A55-A736-D5FEB9CDAADC}" type="parTrans" cxnId="{CACBFFC3-649B-44C9-AF53-BDC194DF8A06}">
      <dgm:prSet/>
      <dgm:spPr/>
      <dgm:t>
        <a:bodyPr/>
        <a:lstStyle/>
        <a:p>
          <a:endParaRPr lang="es-AR"/>
        </a:p>
      </dgm:t>
    </dgm:pt>
    <dgm:pt modelId="{E5CCF73F-C3A1-4ED9-925B-255893E67949}" type="sibTrans" cxnId="{CACBFFC3-649B-44C9-AF53-BDC194DF8A06}">
      <dgm:prSet/>
      <dgm:spPr/>
      <dgm:t>
        <a:bodyPr/>
        <a:lstStyle/>
        <a:p>
          <a:endParaRPr lang="es-AR"/>
        </a:p>
      </dgm:t>
    </dgm:pt>
    <dgm:pt modelId="{CA27E23D-5492-4E60-A873-07B6577787C8}" type="pres">
      <dgm:prSet presAssocID="{D9A05AE9-0570-479D-BC18-4737B0812CE0}" presName="Name0" presStyleCnt="0">
        <dgm:presLayoutVars>
          <dgm:dir/>
          <dgm:resizeHandles val="exact"/>
        </dgm:presLayoutVars>
      </dgm:prSet>
      <dgm:spPr/>
    </dgm:pt>
    <dgm:pt modelId="{B2439B7B-AAA4-41E0-85EC-161414CA41DC}" type="pres">
      <dgm:prSet presAssocID="{3501B8E9-2C7E-4162-AB99-E0042BDFA66B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2338274-DF08-4ADC-9178-E6156EF77D2A}" type="pres">
      <dgm:prSet presAssocID="{5AE6905F-6BD2-4F53-AEC8-71730A7354E5}" presName="parSpace" presStyleCnt="0"/>
      <dgm:spPr/>
    </dgm:pt>
    <dgm:pt modelId="{9FE13124-924D-403B-9107-04C23C0D4CD0}" type="pres">
      <dgm:prSet presAssocID="{E7E787BB-0580-4310-BAB1-C5F18682B723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EA307F0-D4B8-440B-B3BD-664D6EEA4F5D}" type="pres">
      <dgm:prSet presAssocID="{98EE95DD-1395-4DE9-B261-55E8615AD98E}" presName="parSpace" presStyleCnt="0"/>
      <dgm:spPr/>
    </dgm:pt>
    <dgm:pt modelId="{66DFE3E6-DDB5-4271-919A-E763B84452AC}" type="pres">
      <dgm:prSet presAssocID="{9017FA64-C07A-4D52-AA1E-5A97A365309F}" presName="parTxOnly" presStyleLbl="node1" presStyleIdx="2" presStyleCnt="5" custLinFactNeighborX="57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AD40B83-71DD-4576-AFDE-C8B2CE6B02A0}" type="pres">
      <dgm:prSet presAssocID="{10950206-C3AF-4685-8602-1F0E8E7D955E}" presName="parSpace" presStyleCnt="0"/>
      <dgm:spPr/>
    </dgm:pt>
    <dgm:pt modelId="{605AE35E-FC93-4A8A-B584-8D4DE3A49D6D}" type="pres">
      <dgm:prSet presAssocID="{512C3F71-8590-4C65-9F64-73D9323B2A16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59FE6D7-385B-4E21-A2AA-8EB51A9F98CC}" type="pres">
      <dgm:prSet presAssocID="{F690B558-EC62-4584-B0A3-B67368EBCD50}" presName="parSpace" presStyleCnt="0"/>
      <dgm:spPr/>
    </dgm:pt>
    <dgm:pt modelId="{C85CC662-7307-48DB-BDF1-8B6EE9E8742C}" type="pres">
      <dgm:prSet presAssocID="{06C21069-CDD1-488C-8BE2-CA74D1A04336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494263B0-37D1-404B-B778-1359B2C3C763}" srcId="{D9A05AE9-0570-479D-BC18-4737B0812CE0}" destId="{9017FA64-C07A-4D52-AA1E-5A97A365309F}" srcOrd="2" destOrd="0" parTransId="{1AAB0240-18A5-42B0-9DD4-E423E3249ABB}" sibTransId="{10950206-C3AF-4685-8602-1F0E8E7D955E}"/>
    <dgm:cxn modelId="{92093D0D-491E-48DF-8108-A769BB3EA578}" type="presOf" srcId="{3501B8E9-2C7E-4162-AB99-E0042BDFA66B}" destId="{B2439B7B-AAA4-41E0-85EC-161414CA41DC}" srcOrd="0" destOrd="0" presId="urn:microsoft.com/office/officeart/2005/8/layout/hChevron3"/>
    <dgm:cxn modelId="{05DDD6F1-CF6E-4085-BEB3-4D2B7124941B}" srcId="{D9A05AE9-0570-479D-BC18-4737B0812CE0}" destId="{3501B8E9-2C7E-4162-AB99-E0042BDFA66B}" srcOrd="0" destOrd="0" parTransId="{14CA6F65-C96D-4631-9CCB-D28915D72D65}" sibTransId="{5AE6905F-6BD2-4F53-AEC8-71730A7354E5}"/>
    <dgm:cxn modelId="{5EADBA40-2176-4BF3-AB3B-C78B944F575C}" srcId="{D9A05AE9-0570-479D-BC18-4737B0812CE0}" destId="{512C3F71-8590-4C65-9F64-73D9323B2A16}" srcOrd="3" destOrd="0" parTransId="{BD0926BC-C82A-4EB9-BB5F-13CDB2787FDD}" sibTransId="{F690B558-EC62-4584-B0A3-B67368EBCD50}"/>
    <dgm:cxn modelId="{D7ED32A2-52FF-44CB-9F64-3062B231EE6D}" type="presOf" srcId="{06C21069-CDD1-488C-8BE2-CA74D1A04336}" destId="{C85CC662-7307-48DB-BDF1-8B6EE9E8742C}" srcOrd="0" destOrd="0" presId="urn:microsoft.com/office/officeart/2005/8/layout/hChevron3"/>
    <dgm:cxn modelId="{BFAAB370-5263-47CF-BE8F-AC0E7A4E9686}" type="presOf" srcId="{512C3F71-8590-4C65-9F64-73D9323B2A16}" destId="{605AE35E-FC93-4A8A-B584-8D4DE3A49D6D}" srcOrd="0" destOrd="0" presId="urn:microsoft.com/office/officeart/2005/8/layout/hChevron3"/>
    <dgm:cxn modelId="{14A89A24-B63C-4EA1-A44D-6C04A0791121}" srcId="{D9A05AE9-0570-479D-BC18-4737B0812CE0}" destId="{E7E787BB-0580-4310-BAB1-C5F18682B723}" srcOrd="1" destOrd="0" parTransId="{1C1A8540-D94A-45BF-B958-E568C76D2E89}" sibTransId="{98EE95DD-1395-4DE9-B261-55E8615AD98E}"/>
    <dgm:cxn modelId="{9131F497-D788-4555-BBB8-6F5D216F1969}" type="presOf" srcId="{D9A05AE9-0570-479D-BC18-4737B0812CE0}" destId="{CA27E23D-5492-4E60-A873-07B6577787C8}" srcOrd="0" destOrd="0" presId="urn:microsoft.com/office/officeart/2005/8/layout/hChevron3"/>
    <dgm:cxn modelId="{7E181354-46E6-4588-9168-AE92882C6302}" type="presOf" srcId="{9017FA64-C07A-4D52-AA1E-5A97A365309F}" destId="{66DFE3E6-DDB5-4271-919A-E763B84452AC}" srcOrd="0" destOrd="0" presId="urn:microsoft.com/office/officeart/2005/8/layout/hChevron3"/>
    <dgm:cxn modelId="{74217754-24F1-4EDF-B824-A3484EB30D91}" type="presOf" srcId="{E7E787BB-0580-4310-BAB1-C5F18682B723}" destId="{9FE13124-924D-403B-9107-04C23C0D4CD0}" srcOrd="0" destOrd="0" presId="urn:microsoft.com/office/officeart/2005/8/layout/hChevron3"/>
    <dgm:cxn modelId="{CACBFFC3-649B-44C9-AF53-BDC194DF8A06}" srcId="{D9A05AE9-0570-479D-BC18-4737B0812CE0}" destId="{06C21069-CDD1-488C-8BE2-CA74D1A04336}" srcOrd="4" destOrd="0" parTransId="{2BB5BF45-150D-4A55-A736-D5FEB9CDAADC}" sibTransId="{E5CCF73F-C3A1-4ED9-925B-255893E67949}"/>
    <dgm:cxn modelId="{4F1CB932-C3ED-466B-89B3-28F90C0D5E88}" type="presParOf" srcId="{CA27E23D-5492-4E60-A873-07B6577787C8}" destId="{B2439B7B-AAA4-41E0-85EC-161414CA41DC}" srcOrd="0" destOrd="0" presId="urn:microsoft.com/office/officeart/2005/8/layout/hChevron3"/>
    <dgm:cxn modelId="{46763974-7ADC-4F9E-B397-23C477ECFCC2}" type="presParOf" srcId="{CA27E23D-5492-4E60-A873-07B6577787C8}" destId="{B2338274-DF08-4ADC-9178-E6156EF77D2A}" srcOrd="1" destOrd="0" presId="urn:microsoft.com/office/officeart/2005/8/layout/hChevron3"/>
    <dgm:cxn modelId="{71523E4F-06D5-46B5-8CD5-8129D14D1C8A}" type="presParOf" srcId="{CA27E23D-5492-4E60-A873-07B6577787C8}" destId="{9FE13124-924D-403B-9107-04C23C0D4CD0}" srcOrd="2" destOrd="0" presId="urn:microsoft.com/office/officeart/2005/8/layout/hChevron3"/>
    <dgm:cxn modelId="{9CDE3050-44B9-477A-8FDD-8F39744282D3}" type="presParOf" srcId="{CA27E23D-5492-4E60-A873-07B6577787C8}" destId="{FEA307F0-D4B8-440B-B3BD-664D6EEA4F5D}" srcOrd="3" destOrd="0" presId="urn:microsoft.com/office/officeart/2005/8/layout/hChevron3"/>
    <dgm:cxn modelId="{5062865F-CD09-4E96-B9CB-D7B951D313AE}" type="presParOf" srcId="{CA27E23D-5492-4E60-A873-07B6577787C8}" destId="{66DFE3E6-DDB5-4271-919A-E763B84452AC}" srcOrd="4" destOrd="0" presId="urn:microsoft.com/office/officeart/2005/8/layout/hChevron3"/>
    <dgm:cxn modelId="{9D54894A-F531-43B7-962A-8FC72F1E042E}" type="presParOf" srcId="{CA27E23D-5492-4E60-A873-07B6577787C8}" destId="{9AD40B83-71DD-4576-AFDE-C8B2CE6B02A0}" srcOrd="5" destOrd="0" presId="urn:microsoft.com/office/officeart/2005/8/layout/hChevron3"/>
    <dgm:cxn modelId="{9AF74CD2-266F-4300-9F05-59813B6392F0}" type="presParOf" srcId="{CA27E23D-5492-4E60-A873-07B6577787C8}" destId="{605AE35E-FC93-4A8A-B584-8D4DE3A49D6D}" srcOrd="6" destOrd="0" presId="urn:microsoft.com/office/officeart/2005/8/layout/hChevron3"/>
    <dgm:cxn modelId="{FBA1B184-CC01-49B0-9B52-BFFFD95AF30D}" type="presParOf" srcId="{CA27E23D-5492-4E60-A873-07B6577787C8}" destId="{559FE6D7-385B-4E21-A2AA-8EB51A9F98CC}" srcOrd="7" destOrd="0" presId="urn:microsoft.com/office/officeart/2005/8/layout/hChevron3"/>
    <dgm:cxn modelId="{A8C1E270-E6BB-4EB4-9D89-06F8F55D9277}" type="presParOf" srcId="{CA27E23D-5492-4E60-A873-07B6577787C8}" destId="{C85CC662-7307-48DB-BDF1-8B6EE9E8742C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A2569-3A2D-4BA4-90E5-9A6E3F8B830B}" type="datetimeFigureOut">
              <a:rPr lang="es-AR" smtClean="0"/>
              <a:t>08/08/2019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B33BD-1F6C-40CC-8B42-63804AE770D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32505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E7EF6-1E2B-4EB3-96C3-0CEC46275285}" type="datetimeFigureOut">
              <a:rPr lang="es-AR" smtClean="0"/>
              <a:t>08/08/2019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2BAAE-55A2-469C-883F-1AF39FFBE95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16697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2BAAE-55A2-469C-883F-1AF39FFBE954}" type="slidenum">
              <a:rPr lang="es-AR" smtClean="0"/>
              <a:t>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89940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2BAAE-55A2-469C-883F-1AF39FFBE954}" type="slidenum">
              <a:rPr lang="es-AR" smtClean="0"/>
              <a:t>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89940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2BAAE-55A2-469C-883F-1AF39FFBE954}" type="slidenum">
              <a:rPr lang="es-AR" smtClean="0"/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89940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2BAAE-55A2-469C-883F-1AF39FFBE954}" type="slidenum">
              <a:rPr lang="es-AR" smtClean="0"/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89940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2BAAE-55A2-469C-883F-1AF39FFBE954}" type="slidenum">
              <a:rPr lang="es-AR" smtClean="0"/>
              <a:t>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89940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2BAAE-55A2-469C-883F-1AF39FFBE954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41450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08/08/2019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08/08/2019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08/08/2019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08/08/2019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08/08/2019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08/08/2019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08/08/2019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08/08/2019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08/08/2019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08/08/2019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08/08/2019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08/08/2019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BACKUP%20BOLA%208\PPTINA\PYMES%20GARANTIZADAS\ON%20SIMPLE%20-%20NUEVO%20FORMATO\Pymes%20Garantizadas%20-%20Gr&#225;ficos%20Actualizados.xlsx!Emitido%20+%20Acumulado!%5bPymes%20Garantizadas%20-%20Gr&#225;ficos%20Actualizados.xlsx%5dEmitido%20+%20Acumulado%202%20Gr&#225;fico" TargetMode="Externa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oleObject" Target="file:///C:\BACKUP%20BOLA%208\PPTINA\PYMES%20GARANTIZADAS\ON%20SIMPLE%20-%20NUEVO%20FORMATO\Pymes%20Garantizadas%20-%20Gr&#225;ficos%20Actualizados.xlsx!Cantidad%20emitida%20+%20acumulado!%5bPymes%20Garantizadas%20-%20Gr&#225;ficos%20Actualizados.xlsx%5dCantidad%20emitida%20+%20acumulado%203%20Gr&#225;fico" TargetMode="Externa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BACKUP%20BOLA%208\PPTINA\PYMES%20GARANTIZADAS\ON%20SIMPLE%20-%20NUEVO%20FORMATO\Pymes%20Garantizadas%20-%20Gr&#225;ficos%20Actualizados.xlsx!Plazo%20en%20meses!%5bPymes%20Garantizadas%20-%20Gr&#225;ficos%20Actualizados.xlsx%5dPlazo%20en%20meses%203%20Gr&#225;fico" TargetMode="Externa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emf"/><Relationship Id="rId5" Type="http://schemas.openxmlformats.org/officeDocument/2006/relationships/oleObject" Target="file:///C:\BACKUP%20BOLA%208\PPTINA\PYMES%20GARANTIZADAS\ON%20SIMPLE%20-%20NUEVO%20FORMATO\Pymes%20Garantizadas%20-%20Gr&#225;ficos%20Actualizados.xlsx!Monto-Cantidad!%5bPymes%20Garantizadas%20-%20Gr&#225;ficos%20Actualizados.xlsx%5dMonto-Cantidad%202%20Gr&#225;fico" TargetMode="Externa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emf"/><Relationship Id="rId5" Type="http://schemas.openxmlformats.org/officeDocument/2006/relationships/oleObject" Target="file:///C:\BACKUP%20BOLA%208\PPTINA\PYMES%20GARANTIZADAS\ON%20SIMPLE%20-%20NUEVO%20FORMATO\Pymes%20Garantizadas%20-%20Gr&#225;ficos%20Actualizados.xlsx!Sectores%20Econ&#243;micos!%5bPymes%20Garantizadas%20-%20Gr&#225;ficos%20Actualizados.xlsx%5dSectores%20Econ&#243;micos%201%20Gr&#225;fico" TargetMode="Externa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2" Type="http://schemas.openxmlformats.org/officeDocument/2006/relationships/image" Target="../media/image9.png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28" Type="http://schemas.openxmlformats.org/officeDocument/2006/relationships/image" Target="../media/image7.png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jfarina\Downloads\rawpixel-com-423665.jpg"/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0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2492895"/>
            <a:ext cx="7992888" cy="2976331"/>
          </a:xfrm>
          <a:noFill/>
        </p:spPr>
        <p:txBody>
          <a:bodyPr>
            <a:noAutofit/>
          </a:bodyPr>
          <a:lstStyle/>
          <a:p>
            <a:pPr algn="l"/>
            <a:r>
              <a:rPr lang="es-ES" sz="8800" dirty="0" smtClean="0">
                <a:solidFill>
                  <a:schemeClr val="tx2"/>
                </a:solidFill>
              </a:rPr>
              <a:t>ON  SIMPLE</a:t>
            </a:r>
            <a:endParaRPr lang="es-ES" sz="8800" dirty="0">
              <a:solidFill>
                <a:schemeClr val="tx2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764705"/>
            <a:ext cx="2060302" cy="194421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2" y="164638"/>
            <a:ext cx="3496416" cy="254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0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4752529" y="1373287"/>
            <a:ext cx="427337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MONTO DE EMISIONES</a:t>
            </a:r>
          </a:p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(En millones de pesos)</a:t>
            </a:r>
            <a:endParaRPr lang="en-US" sz="1000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5496" y="1373287"/>
            <a:ext cx="41044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EMISIONES</a:t>
            </a:r>
          </a:p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(Cantidad)</a:t>
            </a:r>
            <a:endParaRPr lang="en-US" sz="1000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1 Título">
            <a:extLst>
              <a:ext uri="{FF2B5EF4-FFF2-40B4-BE49-F238E27FC236}">
                <a16:creationId xmlns="" xmlns:a16="http://schemas.microsoft.com/office/drawing/2014/main" id="{3692821D-68E2-AC46-9C06-FD9C00F6D36B}"/>
              </a:ext>
            </a:extLst>
          </p:cNvPr>
          <p:cNvSpPr txBox="1">
            <a:spLocks/>
          </p:cNvSpPr>
          <p:nvPr/>
        </p:nvSpPr>
        <p:spPr>
          <a:xfrm>
            <a:off x="0" y="-27385"/>
            <a:ext cx="9144000" cy="874743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AR" sz="1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69504" y="188640"/>
            <a:ext cx="9108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ON Simple – Crecimiento del instrumento</a:t>
            </a:r>
            <a:endParaRPr lang="es-ES" sz="24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548073"/>
              </p:ext>
            </p:extLst>
          </p:nvPr>
        </p:nvGraphicFramePr>
        <p:xfrm>
          <a:off x="4492927" y="2307167"/>
          <a:ext cx="4532980" cy="3138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4" name="Hoja de cálculo" r:id="rId3" imgW="6924793" imgH="3714826" progId="Excel.Sheet.12">
                  <p:link updateAutomatic="1"/>
                </p:oleObj>
              </mc:Choice>
              <mc:Fallback>
                <p:oleObj name="Hoja de cálculo" r:id="rId3" imgW="6924793" imgH="371482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92927" y="2307167"/>
                        <a:ext cx="4532980" cy="3138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518826"/>
              </p:ext>
            </p:extLst>
          </p:nvPr>
        </p:nvGraphicFramePr>
        <p:xfrm>
          <a:off x="-34924" y="2321985"/>
          <a:ext cx="4787453" cy="2907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5" name="Hoja de cálculo" r:id="rId5" imgW="7296232" imgH="3467027" progId="Excel.Sheet.12">
                  <p:link updateAutomatic="1"/>
                </p:oleObj>
              </mc:Choice>
              <mc:Fallback>
                <p:oleObj name="Hoja de cálculo" r:id="rId5" imgW="7296232" imgH="346702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34924" y="2321985"/>
                        <a:ext cx="4787453" cy="2907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6309320"/>
            <a:ext cx="439737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38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-10726" y="7734200"/>
            <a:ext cx="171713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900" dirty="0" smtClean="0"/>
              <a:t>** - TC </a:t>
            </a:r>
            <a:r>
              <a:rPr lang="pt-BR" sz="900" dirty="0"/>
              <a:t>Com. A 3500 </a:t>
            </a:r>
            <a:r>
              <a:rPr lang="pt-BR" sz="900" dirty="0" smtClean="0"/>
              <a:t>- BCRA</a:t>
            </a:r>
            <a:endParaRPr lang="es-AR" sz="900" dirty="0"/>
          </a:p>
        </p:txBody>
      </p:sp>
      <p:sp>
        <p:nvSpPr>
          <p:cNvPr id="12" name="11 Rectángulo"/>
          <p:cNvSpPr/>
          <p:nvPr/>
        </p:nvSpPr>
        <p:spPr>
          <a:xfrm>
            <a:off x="209656" y="1556792"/>
            <a:ext cx="4502727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AR" sz="12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CANTIDAD DE EMISIONES POR PLAZO DE EMISIÓN</a:t>
            </a:r>
          </a:p>
          <a:p>
            <a:pPr algn="ctr"/>
            <a:r>
              <a:rPr lang="es-AR" sz="1000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(En cantidad de </a:t>
            </a:r>
            <a:r>
              <a:rPr lang="es-AR" sz="1000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emisiones – Ago-17 a Jul-19)</a:t>
            </a:r>
          </a:p>
          <a:p>
            <a:pPr algn="ctr"/>
            <a:endParaRPr lang="es-AR" sz="12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4572001" y="1556792"/>
            <a:ext cx="4502727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AR" sz="12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EMISORES POR RANGO DE MONTO DE EMISION</a:t>
            </a:r>
          </a:p>
          <a:p>
            <a:pPr algn="ctr"/>
            <a:r>
              <a:rPr lang="es-AR" sz="1000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(En cantidad de emisiones – Ago-17 a Jul-19)</a:t>
            </a:r>
          </a:p>
          <a:p>
            <a:pPr algn="ctr"/>
            <a:endParaRPr lang="es-AR" sz="1200" b="1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ctr"/>
            <a:endParaRPr lang="es-AR" sz="12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444209" y="5661248"/>
            <a:ext cx="10278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000" i="1" dirty="0" smtClean="0">
                <a:solidFill>
                  <a:schemeClr val="accent2">
                    <a:lumMod val="50000"/>
                  </a:schemeClr>
                </a:solidFill>
              </a:rPr>
              <a:t>Miles </a:t>
            </a:r>
            <a:r>
              <a:rPr lang="es-AR" sz="1000" i="1" dirty="0">
                <a:solidFill>
                  <a:schemeClr val="accent2">
                    <a:lumMod val="50000"/>
                  </a:schemeClr>
                </a:solidFill>
              </a:rPr>
              <a:t>de </a:t>
            </a:r>
            <a:r>
              <a:rPr lang="es-AR" sz="1000" i="1" dirty="0" smtClean="0">
                <a:solidFill>
                  <a:schemeClr val="accent2">
                    <a:lumMod val="50000"/>
                  </a:schemeClr>
                </a:solidFill>
              </a:rPr>
              <a:t>USD</a:t>
            </a:r>
            <a:endParaRPr lang="es-AR" sz="1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005113" y="5661248"/>
            <a:ext cx="58221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000" i="1" dirty="0" smtClean="0">
                <a:solidFill>
                  <a:schemeClr val="accent2">
                    <a:lumMod val="50000"/>
                  </a:schemeClr>
                </a:solidFill>
              </a:rPr>
              <a:t>Meses</a:t>
            </a:r>
            <a:endParaRPr lang="es-AR" sz="1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1 Título">
            <a:extLst>
              <a:ext uri="{FF2B5EF4-FFF2-40B4-BE49-F238E27FC236}">
                <a16:creationId xmlns="" xmlns:a16="http://schemas.microsoft.com/office/drawing/2014/main" id="{3692821D-68E2-AC46-9C06-FD9C00F6D36B}"/>
              </a:ext>
            </a:extLst>
          </p:cNvPr>
          <p:cNvSpPr txBox="1">
            <a:spLocks/>
          </p:cNvSpPr>
          <p:nvPr/>
        </p:nvSpPr>
        <p:spPr>
          <a:xfrm>
            <a:off x="0" y="-27385"/>
            <a:ext cx="9144000" cy="874743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AR" sz="1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69504" y="188640"/>
            <a:ext cx="9108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ON Simple – Plazo y Montos </a:t>
            </a:r>
            <a:endParaRPr lang="es-ES" sz="24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71484"/>
              </p:ext>
            </p:extLst>
          </p:nvPr>
        </p:nvGraphicFramePr>
        <p:xfrm>
          <a:off x="352288" y="2194886"/>
          <a:ext cx="4147705" cy="3405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0" name="Hoja de cálculo" r:id="rId3" imgW="4562541" imgH="2810009" progId="Excel.Sheet.12">
                  <p:link updateAutomatic="1"/>
                </p:oleObj>
              </mc:Choice>
              <mc:Fallback>
                <p:oleObj name="Hoja de cálculo" r:id="rId3" imgW="4562541" imgH="281000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2288" y="2194886"/>
                        <a:ext cx="4147705" cy="34059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10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907235"/>
              </p:ext>
            </p:extLst>
          </p:nvPr>
        </p:nvGraphicFramePr>
        <p:xfrm>
          <a:off x="4648635" y="2296064"/>
          <a:ext cx="4358409" cy="3263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1" name="Hoja de cálculo" r:id="rId5" imgW="5800759" imgH="3257558" progId="Excel.Sheet.12">
                  <p:link updateAutomatic="1"/>
                </p:oleObj>
              </mc:Choice>
              <mc:Fallback>
                <p:oleObj name="Hoja de cálculo" r:id="rId5" imgW="5800759" imgH="325755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48635" y="2296064"/>
                        <a:ext cx="4358409" cy="3263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6309320"/>
            <a:ext cx="439737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41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6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847358"/>
            <a:ext cx="3856577" cy="5822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 Título">
            <a:extLst>
              <a:ext uri="{FF2B5EF4-FFF2-40B4-BE49-F238E27FC236}">
                <a16:creationId xmlns="" xmlns:a16="http://schemas.microsoft.com/office/drawing/2014/main" id="{3692821D-68E2-AC46-9C06-FD9C00F6D36B}"/>
              </a:ext>
            </a:extLst>
          </p:cNvPr>
          <p:cNvSpPr txBox="1">
            <a:spLocks/>
          </p:cNvSpPr>
          <p:nvPr/>
        </p:nvSpPr>
        <p:spPr>
          <a:xfrm>
            <a:off x="0" y="-27385"/>
            <a:ext cx="9144000" cy="874743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AR" sz="1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69504" y="188640"/>
            <a:ext cx="9108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ON Simple – Emisiones por sector y provincia</a:t>
            </a:r>
            <a:endParaRPr lang="es-ES" sz="24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774510"/>
              </p:ext>
            </p:extLst>
          </p:nvPr>
        </p:nvGraphicFramePr>
        <p:xfrm>
          <a:off x="-187325" y="1583267"/>
          <a:ext cx="5617305" cy="3789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1" name="Hoja de cálculo" r:id="rId5" imgW="5943558" imgH="3657600" progId="Excel.Sheet.12">
                  <p:link updateAutomatic="1"/>
                </p:oleObj>
              </mc:Choice>
              <mc:Fallback>
                <p:oleObj name="Hoja de cálculo" r:id="rId5" imgW="5943558" imgH="365760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87325" y="1583267"/>
                        <a:ext cx="5617305" cy="37899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2 Elipse"/>
          <p:cNvSpPr/>
          <p:nvPr/>
        </p:nvSpPr>
        <p:spPr>
          <a:xfrm>
            <a:off x="6516216" y="4365104"/>
            <a:ext cx="792435" cy="67207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6309320"/>
            <a:ext cx="439737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18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jfarina\Downloads\rawpixel-com-423665.jpg"/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08"/>
          <a:stretch/>
        </p:blipFill>
        <p:spPr bwMode="auto">
          <a:xfrm>
            <a:off x="0" y="-375453"/>
            <a:ext cx="9144000" cy="723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276871"/>
            <a:ext cx="1080120" cy="1288785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-329332" y="3796094"/>
            <a:ext cx="97210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+mj-lt"/>
              </a:rPr>
              <a:t>PARA MAYOR INFORMACIÓN</a:t>
            </a:r>
          </a:p>
          <a:p>
            <a:pPr algn="ctr"/>
            <a:r>
              <a:rPr lang="es-ES" sz="2000" b="1" dirty="0" smtClean="0">
                <a:latin typeface="+mj-lt"/>
              </a:rPr>
              <a:t>www.cnv.gob.ar/onsimple</a:t>
            </a:r>
          </a:p>
          <a:p>
            <a:pPr algn="ctr"/>
            <a:r>
              <a:rPr lang="es-ES" dirty="0" smtClean="0">
                <a:latin typeface="+mj-lt"/>
              </a:rPr>
              <a:t>0800-333-2683 </a:t>
            </a:r>
            <a:r>
              <a:rPr lang="es-ES" dirty="0">
                <a:latin typeface="+mj-lt"/>
              </a:rPr>
              <a:t>(Opción 3)</a:t>
            </a:r>
          </a:p>
          <a:p>
            <a:pPr algn="ctr"/>
            <a:r>
              <a:rPr lang="es-ES" dirty="0" smtClean="0">
                <a:latin typeface="+mj-lt"/>
              </a:rPr>
              <a:t>pyme@cnv.gov.ar</a:t>
            </a:r>
            <a:endParaRPr lang="es-ES" dirty="0">
              <a:latin typeface="+mj-lt"/>
            </a:endParaRPr>
          </a:p>
          <a:p>
            <a:pPr algn="ctr"/>
            <a:endParaRPr lang="es-ES" b="1" dirty="0">
              <a:latin typeface="+mj-lt"/>
            </a:endParaRPr>
          </a:p>
          <a:p>
            <a:pPr algn="ctr"/>
            <a:endParaRPr lang="es-ES" sz="3200" b="1" dirty="0" smtClean="0">
              <a:latin typeface="+mj-lt"/>
            </a:endParaRPr>
          </a:p>
          <a:p>
            <a:pPr algn="ctr"/>
            <a:endParaRPr lang="es-ES" sz="3200" b="1" dirty="0">
              <a:latin typeface="+mj-lt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30" y="5170829"/>
            <a:ext cx="1800200" cy="135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05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1" y="-52463"/>
            <a:ext cx="622977" cy="830636"/>
          </a:xfrm>
          <a:prstGeom prst="rect">
            <a:avLst/>
          </a:prstGeom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377502"/>
              </p:ext>
            </p:extLst>
          </p:nvPr>
        </p:nvGraphicFramePr>
        <p:xfrm>
          <a:off x="332402" y="2204864"/>
          <a:ext cx="8029146" cy="211605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03294"/>
                <a:gridCol w="1728192"/>
                <a:gridCol w="1656184"/>
                <a:gridCol w="1512168"/>
                <a:gridCol w="1629308"/>
              </a:tblGrid>
              <a:tr h="1020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Agropecuario </a:t>
                      </a:r>
                      <a:endParaRPr lang="es-AR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Industria </a:t>
                      </a:r>
                      <a:endParaRPr lang="es-AR" sz="1600" b="1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y </a:t>
                      </a:r>
                      <a:r>
                        <a:rPr lang="es-AR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Minería </a:t>
                      </a:r>
                      <a:endParaRPr lang="es-AR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Comercio </a:t>
                      </a:r>
                      <a:endParaRPr lang="es-AR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Servicios </a:t>
                      </a:r>
                      <a:endParaRPr lang="es-AR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Construcción </a:t>
                      </a:r>
                      <a:endParaRPr lang="es-AR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095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s-AR" sz="16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431</a:t>
                      </a:r>
                      <a:r>
                        <a:rPr lang="es-AR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.450.000</a:t>
                      </a:r>
                      <a:endParaRPr lang="es-AR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 </a:t>
                      </a:r>
                      <a:r>
                        <a:rPr lang="es-AR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1.441.090.000</a:t>
                      </a:r>
                      <a:endParaRPr lang="es-AR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 </a:t>
                      </a:r>
                      <a:r>
                        <a:rPr lang="es-AR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1.700.590.000</a:t>
                      </a:r>
                      <a:endParaRPr lang="es-AR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 </a:t>
                      </a:r>
                      <a:r>
                        <a:rPr lang="es-AR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481.570.000</a:t>
                      </a:r>
                      <a:endParaRPr lang="es-AR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 </a:t>
                      </a:r>
                      <a:r>
                        <a:rPr lang="es-AR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630.790.000</a:t>
                      </a:r>
                      <a:r>
                        <a:rPr lang="es-AR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AR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305526" y="1628800"/>
            <a:ext cx="8082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>
                <a:latin typeface="+mj-lt"/>
              </a:rPr>
              <a:t>T</a:t>
            </a:r>
            <a:r>
              <a:rPr lang="es-AR" sz="1600" dirty="0" smtClean="0">
                <a:latin typeface="+mj-lt"/>
              </a:rPr>
              <a:t>oda </a:t>
            </a:r>
            <a:r>
              <a:rPr lang="es-AR" sz="1600" dirty="0">
                <a:latin typeface="+mj-lt"/>
              </a:rPr>
              <a:t>empresa constituida en el país con los siguientes ingresos </a:t>
            </a:r>
            <a:r>
              <a:rPr lang="es-AR" sz="1600" dirty="0" smtClean="0">
                <a:latin typeface="+mj-lt"/>
              </a:rPr>
              <a:t>anuales:</a:t>
            </a:r>
            <a:endParaRPr lang="es-AR" sz="1600" dirty="0">
              <a:latin typeface="+mj-lt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39552" y="4869160"/>
            <a:ext cx="74888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/>
              <a:t>*Promedio de los últimos tres (3) estados contables anuales excluidos IVA, impuesto interno que corresponda y hasta un máximo del </a:t>
            </a:r>
            <a:r>
              <a:rPr lang="es-AR" sz="1400" dirty="0" smtClean="0"/>
              <a:t>75% </a:t>
            </a:r>
            <a:r>
              <a:rPr lang="es-AR" sz="1400" dirty="0"/>
              <a:t>de los ingresos por exportaciones. </a:t>
            </a:r>
          </a:p>
        </p:txBody>
      </p:sp>
      <p:sp>
        <p:nvSpPr>
          <p:cNvPr id="16" name="1 Título">
            <a:extLst>
              <a:ext uri="{FF2B5EF4-FFF2-40B4-BE49-F238E27FC236}">
                <a16:creationId xmlns:a16="http://schemas.microsoft.com/office/drawing/2014/main" xmlns="" id="{3692821D-68E2-AC46-9C06-FD9C00F6D36B}"/>
              </a:ext>
            </a:extLst>
          </p:cNvPr>
          <p:cNvSpPr txBox="1">
            <a:spLocks/>
          </p:cNvSpPr>
          <p:nvPr/>
        </p:nvSpPr>
        <p:spPr>
          <a:xfrm>
            <a:off x="0" y="-27385"/>
            <a:ext cx="9144000" cy="874743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AR" sz="1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469504" y="159023"/>
            <a:ext cx="9108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¿Qué empresas califican como </a:t>
            </a:r>
            <a:r>
              <a:rPr lang="es-MX" sz="2400" b="1" dirty="0" err="1" smtClean="0">
                <a:solidFill>
                  <a:schemeClr val="bg1"/>
                </a:solidFill>
                <a:latin typeface="+mj-lt"/>
              </a:rPr>
              <a:t>PyME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?</a:t>
            </a:r>
            <a:endParaRPr lang="es-ES" sz="24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8136997" y="5994160"/>
            <a:ext cx="899499" cy="747208"/>
            <a:chOff x="8676456" y="4752086"/>
            <a:chExt cx="478600" cy="411510"/>
          </a:xfrm>
        </p:grpSpPr>
        <p:sp>
          <p:nvSpPr>
            <p:cNvPr id="11" name="10 Rectángulo"/>
            <p:cNvSpPr/>
            <p:nvPr/>
          </p:nvSpPr>
          <p:spPr>
            <a:xfrm>
              <a:off x="8676456" y="4752086"/>
              <a:ext cx="478600" cy="41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pic>
          <p:nvPicPr>
            <p:cNvPr id="12" name="11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09" t="22308" r="26330" b="22491"/>
            <a:stretch/>
          </p:blipFill>
          <p:spPr>
            <a:xfrm>
              <a:off x="8748463" y="4799797"/>
              <a:ext cx="355029" cy="3007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408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>
            <a:extLst>
              <a:ext uri="{FF2B5EF4-FFF2-40B4-BE49-F238E27FC236}">
                <a16:creationId xmlns:a16="http://schemas.microsoft.com/office/drawing/2014/main" xmlns="" id="{3692821D-68E2-AC46-9C06-FD9C00F6D36B}"/>
              </a:ext>
            </a:extLst>
          </p:cNvPr>
          <p:cNvSpPr txBox="1">
            <a:spLocks/>
          </p:cNvSpPr>
          <p:nvPr/>
        </p:nvSpPr>
        <p:spPr>
          <a:xfrm>
            <a:off x="-36512" y="-27385"/>
            <a:ext cx="9180512" cy="874743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AR" sz="1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23528" y="188640"/>
            <a:ext cx="9108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El Mercado de Capitales para las </a:t>
            </a:r>
            <a:r>
              <a:rPr lang="es-MX" sz="2400" b="1" dirty="0" err="1" smtClean="0">
                <a:solidFill>
                  <a:schemeClr val="bg1"/>
                </a:solidFill>
                <a:latin typeface="+mj-lt"/>
              </a:rPr>
              <a:t>PyMEs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es-ES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32" y="1196752"/>
            <a:ext cx="7761800" cy="4824536"/>
          </a:xfrm>
          <a:prstGeom prst="rect">
            <a:avLst/>
          </a:prstGeom>
        </p:spPr>
      </p:pic>
      <p:grpSp>
        <p:nvGrpSpPr>
          <p:cNvPr id="7" name="6 Grupo"/>
          <p:cNvGrpSpPr/>
          <p:nvPr/>
        </p:nvGrpSpPr>
        <p:grpSpPr>
          <a:xfrm>
            <a:off x="8136997" y="5994160"/>
            <a:ext cx="899499" cy="747208"/>
            <a:chOff x="8676456" y="4752086"/>
            <a:chExt cx="478600" cy="411510"/>
          </a:xfrm>
        </p:grpSpPr>
        <p:sp>
          <p:nvSpPr>
            <p:cNvPr id="8" name="7 Rectángulo"/>
            <p:cNvSpPr/>
            <p:nvPr/>
          </p:nvSpPr>
          <p:spPr>
            <a:xfrm>
              <a:off x="8676456" y="4752086"/>
              <a:ext cx="478600" cy="41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pic>
          <p:nvPicPr>
            <p:cNvPr id="10" name="9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09" t="22308" r="26330" b="22491"/>
            <a:stretch/>
          </p:blipFill>
          <p:spPr>
            <a:xfrm>
              <a:off x="8748463" y="4799797"/>
              <a:ext cx="355029" cy="3007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580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>
            <a:extLst>
              <a:ext uri="{FF2B5EF4-FFF2-40B4-BE49-F238E27FC236}">
                <a16:creationId xmlns:a16="http://schemas.microsoft.com/office/drawing/2014/main" xmlns="" id="{3692821D-68E2-AC46-9C06-FD9C00F6D36B}"/>
              </a:ext>
            </a:extLst>
          </p:cNvPr>
          <p:cNvSpPr txBox="1">
            <a:spLocks/>
          </p:cNvSpPr>
          <p:nvPr/>
        </p:nvSpPr>
        <p:spPr>
          <a:xfrm>
            <a:off x="-36512" y="-27385"/>
            <a:ext cx="9180512" cy="874743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AR" sz="1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85000" y="188640"/>
            <a:ext cx="9108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El Mercado de Capitales para las </a:t>
            </a:r>
            <a:r>
              <a:rPr lang="es-MX" sz="2400" b="1" dirty="0" err="1" smtClean="0">
                <a:solidFill>
                  <a:schemeClr val="bg1"/>
                </a:solidFill>
                <a:latin typeface="+mj-lt"/>
              </a:rPr>
              <a:t>PyMEs</a:t>
            </a:r>
            <a:endParaRPr lang="es-E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Rectángulo 15"/>
          <p:cNvSpPr/>
          <p:nvPr/>
        </p:nvSpPr>
        <p:spPr>
          <a:xfrm>
            <a:off x="301768" y="1088352"/>
            <a:ext cx="84594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385C6"/>
              </a:buClr>
            </a:pPr>
            <a:r>
              <a:rPr lang="es-AR" sz="2000" b="1" dirty="0" smtClean="0">
                <a:solidFill>
                  <a:schemeClr val="accent3"/>
                </a:solidFill>
                <a:latin typeface="+mj-lt"/>
                <a:cs typeface="Calibri" panose="020F0502020204030204" pitchFamily="34" charset="0"/>
              </a:rPr>
              <a:t>Menos </a:t>
            </a:r>
            <a:r>
              <a:rPr lang="es-AR" sz="2000" b="1" dirty="0">
                <a:solidFill>
                  <a:schemeClr val="accent3"/>
                </a:solidFill>
                <a:latin typeface="+mj-lt"/>
                <a:cs typeface="Calibri" panose="020F0502020204030204" pitchFamily="34" charset="0"/>
              </a:rPr>
              <a:t>del 1% </a:t>
            </a:r>
            <a:r>
              <a:rPr lang="es-AR" sz="2000" dirty="0">
                <a:latin typeface="+mj-lt"/>
                <a:cs typeface="Calibri" panose="020F0502020204030204" pitchFamily="34" charset="0"/>
              </a:rPr>
              <a:t>de las </a:t>
            </a:r>
            <a:r>
              <a:rPr lang="es-AR" sz="2000" dirty="0" err="1">
                <a:latin typeface="+mj-lt"/>
              </a:rPr>
              <a:t>PyME</a:t>
            </a:r>
            <a:r>
              <a:rPr lang="es-AR" sz="2000" dirty="0">
                <a:latin typeface="+mj-lt"/>
              </a:rPr>
              <a:t> </a:t>
            </a:r>
            <a:r>
              <a:rPr lang="es-AR" sz="2000" b="1" dirty="0" smtClean="0">
                <a:solidFill>
                  <a:schemeClr val="accent3"/>
                </a:solidFill>
                <a:latin typeface="+mj-lt"/>
              </a:rPr>
              <a:t>accede </a:t>
            </a:r>
            <a:r>
              <a:rPr lang="es-AR" sz="2000" b="1" dirty="0">
                <a:solidFill>
                  <a:schemeClr val="accent3"/>
                </a:solidFill>
                <a:latin typeface="+mj-lt"/>
              </a:rPr>
              <a:t>al mercado de </a:t>
            </a:r>
            <a:r>
              <a:rPr lang="es-AR" sz="2000" b="1" dirty="0" smtClean="0">
                <a:solidFill>
                  <a:schemeClr val="accent3"/>
                </a:solidFill>
                <a:latin typeface="+mj-lt"/>
              </a:rPr>
              <a:t>capitales</a:t>
            </a:r>
          </a:p>
          <a:p>
            <a:pPr>
              <a:buClr>
                <a:srgbClr val="0385C6"/>
              </a:buClr>
            </a:pPr>
            <a:endParaRPr lang="es-AR" sz="2000" dirty="0">
              <a:latin typeface="+mj-lt"/>
            </a:endParaRPr>
          </a:p>
        </p:txBody>
      </p:sp>
      <p:graphicFrame>
        <p:nvGraphicFramePr>
          <p:cNvPr id="19" name="18 Gráfico"/>
          <p:cNvGraphicFramePr/>
          <p:nvPr>
            <p:extLst>
              <p:ext uri="{D42A27DB-BD31-4B8C-83A1-F6EECF244321}">
                <p14:modId xmlns:p14="http://schemas.microsoft.com/office/powerpoint/2010/main" val="3923875343"/>
              </p:ext>
            </p:extLst>
          </p:nvPr>
        </p:nvGraphicFramePr>
        <p:xfrm>
          <a:off x="1844881" y="2358221"/>
          <a:ext cx="7191615" cy="4723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336224" y="2852936"/>
            <a:ext cx="30116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>
                <a:latin typeface="+mj-lt"/>
              </a:rPr>
              <a:t>El </a:t>
            </a:r>
            <a:r>
              <a:rPr lang="es-AR" sz="2000" b="1" dirty="0" smtClean="0">
                <a:solidFill>
                  <a:schemeClr val="accent3"/>
                </a:solidFill>
                <a:latin typeface="+mj-lt"/>
              </a:rPr>
              <a:t>74%</a:t>
            </a:r>
            <a:r>
              <a:rPr lang="es-AR" sz="2000" dirty="0" smtClean="0">
                <a:latin typeface="+mj-lt"/>
              </a:rPr>
              <a:t> </a:t>
            </a:r>
            <a:r>
              <a:rPr lang="es-AR" sz="2000" dirty="0">
                <a:latin typeface="+mj-lt"/>
              </a:rPr>
              <a:t>del financiamiento de las Pymes en el mercado de capitales es a través de </a:t>
            </a:r>
            <a:r>
              <a:rPr lang="es-AR" sz="2000" b="1" dirty="0">
                <a:solidFill>
                  <a:schemeClr val="accent3"/>
                </a:solidFill>
                <a:latin typeface="+mj-lt"/>
              </a:rPr>
              <a:t>cheques de pago diferido </a:t>
            </a:r>
          </a:p>
          <a:p>
            <a:endParaRPr lang="es-AR" sz="2000" dirty="0"/>
          </a:p>
          <a:p>
            <a:endParaRPr lang="es-AR" sz="2000" dirty="0"/>
          </a:p>
        </p:txBody>
      </p:sp>
      <p:grpSp>
        <p:nvGrpSpPr>
          <p:cNvPr id="8" name="7 Grupo"/>
          <p:cNvGrpSpPr/>
          <p:nvPr/>
        </p:nvGrpSpPr>
        <p:grpSpPr>
          <a:xfrm>
            <a:off x="8136997" y="5994160"/>
            <a:ext cx="899499" cy="747208"/>
            <a:chOff x="8676456" y="4752086"/>
            <a:chExt cx="478600" cy="411510"/>
          </a:xfrm>
        </p:grpSpPr>
        <p:sp>
          <p:nvSpPr>
            <p:cNvPr id="10" name="9 Rectángulo"/>
            <p:cNvSpPr/>
            <p:nvPr/>
          </p:nvSpPr>
          <p:spPr>
            <a:xfrm>
              <a:off x="8676456" y="4752086"/>
              <a:ext cx="478600" cy="41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pic>
          <p:nvPicPr>
            <p:cNvPr id="11" name="10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09" t="22308" r="26330" b="22491"/>
            <a:stretch/>
          </p:blipFill>
          <p:spPr>
            <a:xfrm>
              <a:off x="8748463" y="4799797"/>
              <a:ext cx="355029" cy="3007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321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>
            <a:extLst>
              <a:ext uri="{FF2B5EF4-FFF2-40B4-BE49-F238E27FC236}">
                <a16:creationId xmlns:a16="http://schemas.microsoft.com/office/drawing/2014/main" xmlns="" id="{3692821D-68E2-AC46-9C06-FD9C00F6D36B}"/>
              </a:ext>
            </a:extLst>
          </p:cNvPr>
          <p:cNvSpPr txBox="1">
            <a:spLocks/>
          </p:cNvSpPr>
          <p:nvPr/>
        </p:nvSpPr>
        <p:spPr>
          <a:xfrm>
            <a:off x="0" y="-27385"/>
            <a:ext cx="9144000" cy="874743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AR" sz="1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3796" y="188640"/>
            <a:ext cx="9108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  <a:latin typeface="Montserrat" panose="00000500000000000000" pitchFamily="2" charset="0"/>
                <a:ea typeface="Segoe UI" pitchFamily="34" charset="0"/>
                <a:cs typeface="Segoe UI" pitchFamily="34" charset="0"/>
              </a:rPr>
              <a:t>  ¿</a:t>
            </a:r>
            <a:r>
              <a:rPr lang="es-MX" sz="2400" b="1" dirty="0">
                <a:solidFill>
                  <a:schemeClr val="bg1"/>
                </a:solidFill>
                <a:latin typeface="Montserrat" panose="00000500000000000000" pitchFamily="2" charset="0"/>
                <a:ea typeface="Segoe UI" pitchFamily="34" charset="0"/>
                <a:cs typeface="Segoe UI" pitchFamily="34" charset="0"/>
              </a:rPr>
              <a:t>Por qué no </a:t>
            </a:r>
            <a:r>
              <a:rPr lang="es-MX" sz="2400" b="1" dirty="0" smtClean="0">
                <a:solidFill>
                  <a:schemeClr val="bg1"/>
                </a:solidFill>
                <a:latin typeface="Montserrat" panose="00000500000000000000" pitchFamily="2" charset="0"/>
                <a:ea typeface="Segoe UI" pitchFamily="34" charset="0"/>
                <a:cs typeface="Segoe UI" pitchFamily="34" charset="0"/>
              </a:rPr>
              <a:t>acceden las </a:t>
            </a:r>
            <a:r>
              <a:rPr lang="es-MX" sz="2400" b="1" dirty="0" err="1">
                <a:solidFill>
                  <a:schemeClr val="bg1"/>
                </a:solidFill>
                <a:latin typeface="Montserrat" panose="00000500000000000000" pitchFamily="2" charset="0"/>
                <a:ea typeface="Segoe UI" pitchFamily="34" charset="0"/>
                <a:cs typeface="Segoe UI" pitchFamily="34" charset="0"/>
              </a:rPr>
              <a:t>PyMEs</a:t>
            </a:r>
            <a:r>
              <a:rPr lang="es-MX" sz="2400" b="1" dirty="0">
                <a:solidFill>
                  <a:schemeClr val="bg1"/>
                </a:solidFill>
                <a:latin typeface="Montserrat" panose="00000500000000000000" pitchFamily="2" charset="0"/>
                <a:ea typeface="Segoe UI" pitchFamily="34" charset="0"/>
                <a:cs typeface="Segoe UI" pitchFamily="34" charset="0"/>
              </a:rPr>
              <a:t> al </a:t>
            </a:r>
            <a:r>
              <a:rPr lang="es-MX" sz="2400" b="1" dirty="0" smtClean="0">
                <a:solidFill>
                  <a:schemeClr val="bg1"/>
                </a:solidFill>
                <a:latin typeface="Montserrat" panose="00000500000000000000" pitchFamily="2" charset="0"/>
                <a:ea typeface="Segoe UI" pitchFamily="34" charset="0"/>
                <a:cs typeface="Segoe UI" pitchFamily="34" charset="0"/>
              </a:rPr>
              <a:t>mercado?</a:t>
            </a:r>
            <a:endParaRPr lang="es-ES" sz="2400" b="1" dirty="0">
              <a:solidFill>
                <a:schemeClr val="bg1"/>
              </a:solidFill>
              <a:latin typeface="Montserrat" panose="00000500000000000000" pitchFamily="2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54647" y="1508788"/>
            <a:ext cx="846582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3"/>
              </a:buClr>
              <a:buSzPct val="76000"/>
              <a:buFont typeface="Wingdings" panose="05000000000000000000" pitchFamily="2" charset="2"/>
              <a:buChar char="§"/>
            </a:pPr>
            <a:r>
              <a:rPr lang="es-AR" b="1" dirty="0">
                <a:solidFill>
                  <a:schemeClr val="accent3"/>
                </a:solidFill>
                <a:latin typeface="Montserrat" panose="00000500000000000000" pitchFamily="2" charset="0"/>
                <a:ea typeface="Segoe UI" pitchFamily="34" charset="0"/>
                <a:cs typeface="Segoe UI" pitchFamily="34" charset="0"/>
              </a:rPr>
              <a:t>Desconocimiento</a:t>
            </a:r>
            <a:r>
              <a:rPr lang="es-AR" dirty="0">
                <a:latin typeface="Montserrat" panose="00000500000000000000" pitchFamily="2" charset="0"/>
                <a:ea typeface="Segoe UI" pitchFamily="34" charset="0"/>
                <a:cs typeface="Segoe UI" pitchFamily="34" charset="0"/>
              </a:rPr>
              <a:t> del mercado de </a:t>
            </a:r>
            <a:r>
              <a:rPr lang="es-AR" dirty="0" smtClean="0">
                <a:latin typeface="Montserrat" panose="00000500000000000000" pitchFamily="2" charset="0"/>
                <a:ea typeface="Segoe UI" pitchFamily="34" charset="0"/>
                <a:cs typeface="Segoe UI" pitchFamily="34" charset="0"/>
              </a:rPr>
              <a:t>capitales y </a:t>
            </a:r>
            <a:r>
              <a:rPr lang="es-AR" dirty="0">
                <a:latin typeface="Montserrat" panose="00000500000000000000" pitchFamily="2" charset="0"/>
                <a:ea typeface="Segoe UI" pitchFamily="34" charset="0"/>
                <a:cs typeface="Segoe UI" pitchFamily="34" charset="0"/>
              </a:rPr>
              <a:t>sus </a:t>
            </a:r>
            <a:r>
              <a:rPr lang="es-AR" dirty="0" smtClean="0">
                <a:latin typeface="Montserrat" panose="00000500000000000000" pitchFamily="2" charset="0"/>
                <a:ea typeface="Segoe UI" pitchFamily="34" charset="0"/>
                <a:cs typeface="Segoe UI" pitchFamily="34" charset="0"/>
              </a:rPr>
              <a:t>productos</a:t>
            </a:r>
          </a:p>
          <a:p>
            <a:pPr marL="285750" indent="-285750">
              <a:buClr>
                <a:schemeClr val="accent3"/>
              </a:buClr>
              <a:buSzPct val="76000"/>
              <a:buFont typeface="Wingdings" panose="05000000000000000000" pitchFamily="2" charset="2"/>
              <a:buChar char="§"/>
            </a:pPr>
            <a:endParaRPr lang="es-AR" dirty="0" smtClean="0">
              <a:latin typeface="Montserrat" panose="00000500000000000000" pitchFamily="2" charset="0"/>
              <a:ea typeface="Segoe UI" pitchFamily="34" charset="0"/>
              <a:cs typeface="Segoe UI" pitchFamily="34" charset="0"/>
            </a:endParaRPr>
          </a:p>
          <a:p>
            <a:pPr marL="285750" indent="-285750">
              <a:buClr>
                <a:schemeClr val="accent3"/>
              </a:buClr>
              <a:buSzPct val="76000"/>
              <a:buFont typeface="Wingdings" panose="05000000000000000000" pitchFamily="2" charset="2"/>
              <a:buChar char="§"/>
            </a:pPr>
            <a:endParaRPr lang="es-AR" dirty="0" smtClean="0">
              <a:latin typeface="Montserrat" panose="00000500000000000000" pitchFamily="2" charset="0"/>
              <a:ea typeface="Segoe UI" pitchFamily="34" charset="0"/>
              <a:cs typeface="Segoe UI" pitchFamily="34" charset="0"/>
            </a:endParaRPr>
          </a:p>
          <a:p>
            <a:pPr marL="285750" indent="-285750">
              <a:buClr>
                <a:schemeClr val="accent3"/>
              </a:buClr>
              <a:buSzPct val="76000"/>
              <a:buFont typeface="Wingdings" panose="05000000000000000000" pitchFamily="2" charset="2"/>
              <a:buChar char="§"/>
            </a:pPr>
            <a:r>
              <a:rPr lang="es-AR" b="1" dirty="0">
                <a:solidFill>
                  <a:schemeClr val="accent3"/>
                </a:solidFill>
                <a:latin typeface="+mj-lt"/>
              </a:rPr>
              <a:t>Desconfianza</a:t>
            </a:r>
            <a:r>
              <a:rPr lang="es-AR" dirty="0">
                <a:latin typeface="+mj-lt"/>
              </a:rPr>
              <a:t> y temores de ingresar a un ámbito </a:t>
            </a:r>
            <a:r>
              <a:rPr lang="es-AR" dirty="0" smtClean="0">
                <a:latin typeface="+mj-lt"/>
              </a:rPr>
              <a:t>desconocido</a:t>
            </a:r>
          </a:p>
          <a:p>
            <a:pPr marL="285750" indent="-285750">
              <a:buClr>
                <a:schemeClr val="accent3"/>
              </a:buClr>
              <a:buSzPct val="76000"/>
              <a:buFont typeface="Wingdings" panose="05000000000000000000" pitchFamily="2" charset="2"/>
              <a:buChar char="§"/>
            </a:pPr>
            <a:endParaRPr lang="es-AR" dirty="0" smtClean="0">
              <a:latin typeface="+mj-lt"/>
            </a:endParaRPr>
          </a:p>
          <a:p>
            <a:pPr marL="285750" indent="-285750">
              <a:buClr>
                <a:schemeClr val="accent3"/>
              </a:buClr>
              <a:buSzPct val="76000"/>
              <a:buFont typeface="Wingdings" panose="05000000000000000000" pitchFamily="2" charset="2"/>
              <a:buChar char="§"/>
            </a:pPr>
            <a:endParaRPr lang="es-AR" dirty="0" smtClean="0">
              <a:latin typeface="+mj-lt"/>
            </a:endParaRPr>
          </a:p>
          <a:p>
            <a:pPr marL="285750" indent="-285750">
              <a:buClr>
                <a:schemeClr val="accent3"/>
              </a:buClr>
              <a:buSzPct val="76000"/>
              <a:buFont typeface="Wingdings" panose="05000000000000000000" pitchFamily="2" charset="2"/>
              <a:buChar char="§"/>
            </a:pPr>
            <a:r>
              <a:rPr lang="es-AR" dirty="0">
                <a:latin typeface="+mj-lt"/>
              </a:rPr>
              <a:t>Visión como algo “</a:t>
            </a:r>
            <a:r>
              <a:rPr lang="es-AR" b="1" dirty="0">
                <a:solidFill>
                  <a:schemeClr val="accent3"/>
                </a:solidFill>
                <a:latin typeface="+mj-lt"/>
              </a:rPr>
              <a:t>complejo</a:t>
            </a:r>
            <a:r>
              <a:rPr lang="es-AR" dirty="0">
                <a:latin typeface="+mj-lt"/>
              </a:rPr>
              <a:t>” y orientado a grandes </a:t>
            </a:r>
            <a:r>
              <a:rPr lang="es-AR" dirty="0" smtClean="0">
                <a:latin typeface="+mj-lt"/>
              </a:rPr>
              <a:t>empresas</a:t>
            </a:r>
          </a:p>
          <a:p>
            <a:pPr marL="285750" indent="-285750">
              <a:buClr>
                <a:schemeClr val="accent3"/>
              </a:buClr>
              <a:buSzPct val="76000"/>
              <a:buFont typeface="Wingdings" panose="05000000000000000000" pitchFamily="2" charset="2"/>
              <a:buChar char="§"/>
            </a:pPr>
            <a:endParaRPr lang="es-AR" dirty="0" smtClean="0">
              <a:latin typeface="+mj-lt"/>
            </a:endParaRPr>
          </a:p>
          <a:p>
            <a:pPr marL="285750" indent="-285750">
              <a:buClr>
                <a:schemeClr val="accent3"/>
              </a:buClr>
              <a:buSzPct val="76000"/>
              <a:buFont typeface="Wingdings" panose="05000000000000000000" pitchFamily="2" charset="2"/>
              <a:buChar char="§"/>
            </a:pPr>
            <a:endParaRPr lang="es-AR" dirty="0">
              <a:latin typeface="+mj-lt"/>
            </a:endParaRPr>
          </a:p>
          <a:p>
            <a:pPr marL="285750" indent="-285750">
              <a:buClr>
                <a:schemeClr val="accent3"/>
              </a:buClr>
              <a:buSzPct val="76000"/>
              <a:buFont typeface="Wingdings" panose="05000000000000000000" pitchFamily="2" charset="2"/>
              <a:buChar char="§"/>
            </a:pPr>
            <a:r>
              <a:rPr lang="es-AR" dirty="0">
                <a:latin typeface="+mj-lt"/>
              </a:rPr>
              <a:t>Sensación de “</a:t>
            </a:r>
            <a:r>
              <a:rPr lang="es-AR" b="1" dirty="0">
                <a:solidFill>
                  <a:schemeClr val="accent3"/>
                </a:solidFill>
                <a:latin typeface="+mj-lt"/>
              </a:rPr>
              <a:t>lejanía</a:t>
            </a:r>
            <a:r>
              <a:rPr lang="es-AR" dirty="0">
                <a:latin typeface="+mj-lt"/>
              </a:rPr>
              <a:t>” ante los Mercados, Agentes y ante la Comisión Nacional de Valores por </a:t>
            </a:r>
            <a:r>
              <a:rPr lang="es-AR" b="1" dirty="0">
                <a:solidFill>
                  <a:schemeClr val="accent3"/>
                </a:solidFill>
                <a:latin typeface="+mj-lt"/>
              </a:rPr>
              <a:t>falta de </a:t>
            </a:r>
            <a:r>
              <a:rPr lang="es-AR" b="1" dirty="0" smtClean="0">
                <a:solidFill>
                  <a:schemeClr val="accent3"/>
                </a:solidFill>
                <a:latin typeface="+mj-lt"/>
              </a:rPr>
              <a:t>federalización</a:t>
            </a:r>
          </a:p>
          <a:p>
            <a:pPr marL="285750" indent="-285750">
              <a:buClr>
                <a:schemeClr val="accent3"/>
              </a:buClr>
              <a:buSzPct val="76000"/>
              <a:buFont typeface="Wingdings" panose="05000000000000000000" pitchFamily="2" charset="2"/>
              <a:buChar char="§"/>
            </a:pPr>
            <a:endParaRPr lang="es-AR" b="1" dirty="0" smtClean="0">
              <a:solidFill>
                <a:schemeClr val="tx2"/>
              </a:solidFill>
              <a:latin typeface="+mj-lt"/>
            </a:endParaRPr>
          </a:p>
          <a:p>
            <a:pPr marL="285750" indent="-285750">
              <a:buClr>
                <a:schemeClr val="accent3"/>
              </a:buClr>
              <a:buSzPct val="76000"/>
              <a:buFont typeface="Wingdings" panose="05000000000000000000" pitchFamily="2" charset="2"/>
              <a:buChar char="§"/>
            </a:pPr>
            <a:endParaRPr lang="es-AR" b="1" dirty="0">
              <a:solidFill>
                <a:schemeClr val="tx2"/>
              </a:solidFill>
              <a:latin typeface="+mj-lt"/>
            </a:endParaRPr>
          </a:p>
          <a:p>
            <a:pPr marL="285750" indent="-285750">
              <a:buClr>
                <a:schemeClr val="accent3"/>
              </a:buClr>
              <a:buSzPct val="76000"/>
              <a:buFont typeface="Wingdings" panose="05000000000000000000" pitchFamily="2" charset="2"/>
              <a:buChar char="§"/>
            </a:pPr>
            <a:r>
              <a:rPr lang="es-AR" b="1" dirty="0">
                <a:solidFill>
                  <a:schemeClr val="accent3"/>
                </a:solidFill>
                <a:latin typeface="+mj-lt"/>
              </a:rPr>
              <a:t>Altos costos</a:t>
            </a:r>
            <a:r>
              <a:rPr lang="es-AR" dirty="0">
                <a:solidFill>
                  <a:schemeClr val="accent3"/>
                </a:solidFill>
                <a:latin typeface="+mj-lt"/>
              </a:rPr>
              <a:t> </a:t>
            </a:r>
            <a:r>
              <a:rPr lang="es-AR" dirty="0">
                <a:latin typeface="+mj-lt"/>
              </a:rPr>
              <a:t>para el ingreso al mercado y el cumplimiento regulatorio durante la vida del </a:t>
            </a:r>
            <a:r>
              <a:rPr lang="es-AR" dirty="0" smtClean="0">
                <a:latin typeface="+mj-lt"/>
              </a:rPr>
              <a:t>producto</a:t>
            </a:r>
            <a:endParaRPr lang="es-AR" dirty="0">
              <a:latin typeface="+mj-lt"/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8136997" y="5994160"/>
            <a:ext cx="899499" cy="747208"/>
            <a:chOff x="8676456" y="4752086"/>
            <a:chExt cx="478600" cy="411510"/>
          </a:xfrm>
        </p:grpSpPr>
        <p:sp>
          <p:nvSpPr>
            <p:cNvPr id="7" name="6 Rectángulo"/>
            <p:cNvSpPr/>
            <p:nvPr/>
          </p:nvSpPr>
          <p:spPr>
            <a:xfrm>
              <a:off x="8676456" y="4752086"/>
              <a:ext cx="478600" cy="41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pic>
          <p:nvPicPr>
            <p:cNvPr id="10" name="9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09" t="22308" r="26330" b="22491"/>
            <a:stretch/>
          </p:blipFill>
          <p:spPr>
            <a:xfrm>
              <a:off x="8748463" y="4799797"/>
              <a:ext cx="355029" cy="3007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222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1316766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 smtClean="0">
                <a:solidFill>
                  <a:schemeClr val="accent3"/>
                </a:solidFill>
                <a:latin typeface="+mj-lt"/>
              </a:rPr>
              <a:t>Alargar los plazos </a:t>
            </a:r>
            <a:r>
              <a:rPr lang="es-AR" dirty="0" smtClean="0">
                <a:solidFill>
                  <a:schemeClr val="accent4"/>
                </a:solidFill>
                <a:latin typeface="+mj-lt"/>
              </a:rPr>
              <a:t>del financiamiento para las </a:t>
            </a:r>
            <a:r>
              <a:rPr lang="es-AR" dirty="0" err="1" smtClean="0">
                <a:solidFill>
                  <a:schemeClr val="accent4"/>
                </a:solidFill>
                <a:latin typeface="+mj-lt"/>
              </a:rPr>
              <a:t>PyMEs</a:t>
            </a:r>
            <a:endParaRPr lang="es-ES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4" name="CuadroTexto 2"/>
          <p:cNvSpPr txBox="1"/>
          <p:nvPr/>
        </p:nvSpPr>
        <p:spPr>
          <a:xfrm>
            <a:off x="475422" y="3246291"/>
            <a:ext cx="3413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bg2"/>
                </a:solidFill>
                <a:latin typeface="+mj-lt"/>
              </a:rPr>
              <a:t>Potencial mejora</a:t>
            </a:r>
          </a:p>
          <a:p>
            <a:pPr algn="ctr"/>
            <a:r>
              <a:rPr lang="es-ES" sz="1600" b="1" dirty="0" smtClean="0">
                <a:solidFill>
                  <a:schemeClr val="bg2"/>
                </a:solidFill>
                <a:latin typeface="+mj-lt"/>
              </a:rPr>
              <a:t> ON SIMPLE</a:t>
            </a:r>
            <a:endParaRPr lang="es-AR" sz="16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7 Rectángulo"/>
          <p:cNvSpPr/>
          <p:nvPr/>
        </p:nvSpPr>
        <p:spPr>
          <a:xfrm>
            <a:off x="7053410" y="2249197"/>
            <a:ext cx="862836" cy="37335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6" name="7 Rectángulo"/>
          <p:cNvSpPr/>
          <p:nvPr/>
        </p:nvSpPr>
        <p:spPr>
          <a:xfrm>
            <a:off x="5253210" y="2243026"/>
            <a:ext cx="862836" cy="37335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7" name="7 Rectángulo"/>
          <p:cNvSpPr/>
          <p:nvPr/>
        </p:nvSpPr>
        <p:spPr>
          <a:xfrm>
            <a:off x="1750576" y="5350760"/>
            <a:ext cx="862836" cy="6361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8" name="7 CuadroTexto"/>
          <p:cNvSpPr txBox="1"/>
          <p:nvPr/>
        </p:nvSpPr>
        <p:spPr>
          <a:xfrm>
            <a:off x="5469234" y="1770493"/>
            <a:ext cx="646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>
                <a:latin typeface="+mj-lt"/>
              </a:rPr>
              <a:t>30</a:t>
            </a:r>
            <a:endParaRPr lang="es-AR" sz="1400" b="1" dirty="0">
              <a:latin typeface="+mj-lt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269434" y="1770493"/>
            <a:ext cx="646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latin typeface="+mj-lt"/>
              </a:rPr>
              <a:t>30</a:t>
            </a:r>
            <a:endParaRPr lang="es-AR" sz="1400" dirty="0">
              <a:latin typeface="+mj-lt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701312" y="6106876"/>
            <a:ext cx="1792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400" dirty="0" smtClean="0"/>
              <a:t>F.F.</a:t>
            </a:r>
            <a:endParaRPr lang="es-AR" sz="14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829103" y="6091966"/>
            <a:ext cx="1792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400" dirty="0" err="1" smtClean="0"/>
              <a:t>O.Ns</a:t>
            </a:r>
            <a:r>
              <a:rPr lang="es-AR" sz="1400" dirty="0" smtClean="0"/>
              <a:t>.</a:t>
            </a:r>
            <a:endParaRPr lang="es-AR" sz="14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056090" y="4921673"/>
            <a:ext cx="388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>
                <a:latin typeface="+mj-lt"/>
              </a:rPr>
              <a:t>5</a:t>
            </a:r>
            <a:endParaRPr lang="es-AR" sz="1400" b="1" dirty="0">
              <a:latin typeface="+mj-lt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372720" y="6100128"/>
            <a:ext cx="1792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400" dirty="0" smtClean="0"/>
              <a:t>CPD</a:t>
            </a:r>
            <a:endParaRPr lang="es-AR" sz="1400" dirty="0"/>
          </a:p>
        </p:txBody>
      </p:sp>
      <p:grpSp>
        <p:nvGrpSpPr>
          <p:cNvPr id="14" name="13 Grupo"/>
          <p:cNvGrpSpPr/>
          <p:nvPr/>
        </p:nvGrpSpPr>
        <p:grpSpPr>
          <a:xfrm>
            <a:off x="3525018" y="4380503"/>
            <a:ext cx="864096" cy="1604895"/>
            <a:chOff x="3584848" y="3566563"/>
            <a:chExt cx="864096" cy="1203671"/>
          </a:xfrm>
          <a:solidFill>
            <a:schemeClr val="tx2"/>
          </a:solidFill>
        </p:grpSpPr>
        <p:sp>
          <p:nvSpPr>
            <p:cNvPr id="15" name="7 Rectángulo"/>
            <p:cNvSpPr/>
            <p:nvPr/>
          </p:nvSpPr>
          <p:spPr>
            <a:xfrm>
              <a:off x="3586108" y="4293096"/>
              <a:ext cx="862836" cy="4771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16" name="7 Rectángulo"/>
            <p:cNvSpPr/>
            <p:nvPr/>
          </p:nvSpPr>
          <p:spPr>
            <a:xfrm>
              <a:off x="3584848" y="3815958"/>
              <a:ext cx="862836" cy="4771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17" name="7 Rectángulo"/>
            <p:cNvSpPr/>
            <p:nvPr/>
          </p:nvSpPr>
          <p:spPr>
            <a:xfrm>
              <a:off x="3584848" y="3566563"/>
              <a:ext cx="862836" cy="4771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</p:grpSp>
      <p:sp>
        <p:nvSpPr>
          <p:cNvPr id="18" name="17 CuadroTexto"/>
          <p:cNvSpPr txBox="1"/>
          <p:nvPr/>
        </p:nvSpPr>
        <p:spPr>
          <a:xfrm>
            <a:off x="3813050" y="3909054"/>
            <a:ext cx="902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latin typeface="+mj-lt"/>
              </a:rPr>
              <a:t>12</a:t>
            </a:r>
            <a:endParaRPr lang="es-AR" sz="1400" dirty="0">
              <a:latin typeface="+mj-lt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100912" y="6118848"/>
            <a:ext cx="1792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400" dirty="0" smtClean="0"/>
              <a:t>Pagaré</a:t>
            </a:r>
            <a:endParaRPr lang="es-AR" sz="1400" dirty="0"/>
          </a:p>
        </p:txBody>
      </p:sp>
      <p:cxnSp>
        <p:nvCxnSpPr>
          <p:cNvPr id="20" name="19 Conector recto de flecha"/>
          <p:cNvCxnSpPr/>
          <p:nvPr/>
        </p:nvCxnSpPr>
        <p:spPr>
          <a:xfrm flipV="1">
            <a:off x="2270014" y="2180861"/>
            <a:ext cx="2858700" cy="274081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Rectángulo"/>
          <p:cNvSpPr/>
          <p:nvPr/>
        </p:nvSpPr>
        <p:spPr>
          <a:xfrm>
            <a:off x="4422632" y="122075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>
                <a:solidFill>
                  <a:schemeClr val="accent4"/>
                </a:solidFill>
                <a:latin typeface="+mj-lt"/>
              </a:rPr>
              <a:t>PLAZOS PROMEDIO</a:t>
            </a:r>
          </a:p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400" i="1" dirty="0">
                <a:solidFill>
                  <a:schemeClr val="accent4"/>
                </a:solidFill>
                <a:latin typeface="+mj-lt"/>
              </a:rPr>
              <a:t>(en meses)</a:t>
            </a:r>
          </a:p>
        </p:txBody>
      </p:sp>
      <p:sp>
        <p:nvSpPr>
          <p:cNvPr id="27" name="1 Título">
            <a:extLst>
              <a:ext uri="{FF2B5EF4-FFF2-40B4-BE49-F238E27FC236}">
                <a16:creationId xmlns="" xmlns:a16="http://schemas.microsoft.com/office/drawing/2014/main" id="{3692821D-68E2-AC46-9C06-FD9C00F6D36B}"/>
              </a:ext>
            </a:extLst>
          </p:cNvPr>
          <p:cNvSpPr txBox="1">
            <a:spLocks/>
          </p:cNvSpPr>
          <p:nvPr/>
        </p:nvSpPr>
        <p:spPr>
          <a:xfrm>
            <a:off x="0" y="-27385"/>
            <a:ext cx="9144000" cy="874743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AR" sz="1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469504" y="188640"/>
            <a:ext cx="9108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¿Que buscamos con la ON Simple?</a:t>
            </a:r>
            <a:endParaRPr lang="es-ES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6309320"/>
            <a:ext cx="439737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26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>
            <a:extLst>
              <a:ext uri="{FF2B5EF4-FFF2-40B4-BE49-F238E27FC236}">
                <a16:creationId xmlns="" xmlns:a16="http://schemas.microsoft.com/office/drawing/2014/main" id="{3692821D-68E2-AC46-9C06-FD9C00F6D36B}"/>
              </a:ext>
            </a:extLst>
          </p:cNvPr>
          <p:cNvSpPr txBox="1">
            <a:spLocks/>
          </p:cNvSpPr>
          <p:nvPr/>
        </p:nvSpPr>
        <p:spPr>
          <a:xfrm>
            <a:off x="0" y="-27385"/>
            <a:ext cx="9144000" cy="874743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AR" sz="1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46" y="1220755"/>
            <a:ext cx="1194810" cy="1593080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469504" y="231031"/>
            <a:ext cx="9108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ON Simple - Características</a:t>
            </a:r>
            <a:endParaRPr lang="es-E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79512" y="1219974"/>
            <a:ext cx="806489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s-AR" dirty="0" smtClean="0">
                <a:latin typeface="+mj-lt"/>
              </a:rPr>
              <a:t>Es un </a:t>
            </a:r>
            <a:r>
              <a:rPr lang="es-AR" b="1" dirty="0">
                <a:solidFill>
                  <a:schemeClr val="bg2"/>
                </a:solidFill>
                <a:latin typeface="+mj-lt"/>
              </a:rPr>
              <a:t>i</a:t>
            </a:r>
            <a:r>
              <a:rPr lang="es-AR" b="1" dirty="0" smtClean="0">
                <a:solidFill>
                  <a:schemeClr val="bg2"/>
                </a:solidFill>
                <a:latin typeface="+mj-lt"/>
              </a:rPr>
              <a:t>nstrumento de deuda </a:t>
            </a:r>
            <a:r>
              <a:rPr lang="es-AR" dirty="0" smtClean="0">
                <a:latin typeface="+mj-lt"/>
              </a:rPr>
              <a:t>del mercado de capitales</a:t>
            </a:r>
          </a:p>
          <a:p>
            <a:pPr>
              <a:buClr>
                <a:schemeClr val="accent3"/>
              </a:buClr>
            </a:pPr>
            <a:endParaRPr lang="es-AR" dirty="0" smtClean="0">
              <a:latin typeface="+mj-lt"/>
            </a:endParaRPr>
          </a:p>
          <a:p>
            <a:pPr marL="285750" lvl="0" indent="-28575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s-AR" dirty="0" smtClean="0">
                <a:latin typeface="+mj-lt"/>
              </a:rPr>
              <a:t>Emisiones </a:t>
            </a:r>
            <a:r>
              <a:rPr lang="es-AR" b="1" dirty="0" smtClean="0">
                <a:solidFill>
                  <a:schemeClr val="bg2"/>
                </a:solidFill>
                <a:latin typeface="+mj-lt"/>
              </a:rPr>
              <a:t>100</a:t>
            </a:r>
            <a:r>
              <a:rPr lang="es-AR" b="1" dirty="0">
                <a:solidFill>
                  <a:schemeClr val="bg2"/>
                </a:solidFill>
                <a:latin typeface="+mj-lt"/>
              </a:rPr>
              <a:t>% </a:t>
            </a:r>
            <a:r>
              <a:rPr lang="es-AR" b="1" dirty="0" smtClean="0">
                <a:solidFill>
                  <a:schemeClr val="bg2"/>
                </a:solidFill>
                <a:latin typeface="+mj-lt"/>
              </a:rPr>
              <a:t>avaladas </a:t>
            </a:r>
            <a:r>
              <a:rPr lang="es-AR" dirty="0" smtClean="0">
                <a:latin typeface="+mj-lt"/>
              </a:rPr>
              <a:t>por Entidades de Garantía</a:t>
            </a:r>
          </a:p>
          <a:p>
            <a:pPr lvl="0">
              <a:buClr>
                <a:schemeClr val="accent3"/>
              </a:buClr>
            </a:pPr>
            <a:endParaRPr lang="es-AR" dirty="0" smtClean="0">
              <a:latin typeface="+mj-lt"/>
            </a:endParaRP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s-AR" dirty="0">
                <a:latin typeface="+mj-lt"/>
              </a:rPr>
              <a:t>Financiamiento </a:t>
            </a:r>
            <a:r>
              <a:rPr lang="es-AR" dirty="0" smtClean="0">
                <a:latin typeface="+mj-lt"/>
              </a:rPr>
              <a:t>para</a:t>
            </a: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§"/>
            </a:pPr>
            <a:endParaRPr lang="es-AR" dirty="0">
              <a:latin typeface="+mj-lt"/>
            </a:endParaRP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§"/>
            </a:pPr>
            <a:endParaRPr lang="es-AR" dirty="0" smtClean="0">
              <a:latin typeface="+mj-lt"/>
            </a:endParaRP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§"/>
            </a:pPr>
            <a:endParaRPr lang="es-AR" dirty="0">
              <a:latin typeface="+mj-lt"/>
            </a:endParaRP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§"/>
            </a:pPr>
            <a:endParaRPr lang="es-AR" dirty="0">
              <a:latin typeface="+mj-lt"/>
            </a:endParaRPr>
          </a:p>
          <a:p>
            <a:pPr marL="285750" lvl="0" indent="-28575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s-AR" b="1" dirty="0" smtClean="0">
                <a:solidFill>
                  <a:schemeClr val="bg2"/>
                </a:solidFill>
                <a:latin typeface="+mj-lt"/>
              </a:rPr>
              <a:t>A la medida de las necesidades de la PyME</a:t>
            </a:r>
            <a:r>
              <a:rPr lang="es-AR" dirty="0" smtClean="0">
                <a:latin typeface="+mj-lt"/>
              </a:rPr>
              <a:t>, quien determinará:</a:t>
            </a:r>
            <a:endParaRPr lang="es-AR" dirty="0">
              <a:latin typeface="+mj-lt"/>
            </a:endParaRPr>
          </a:p>
          <a:p>
            <a:pPr marL="2870200" lvl="5" indent="-355600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s-AR" dirty="0" smtClean="0">
                <a:latin typeface="+mj-lt"/>
              </a:rPr>
              <a:t>Monto de deuda </a:t>
            </a:r>
          </a:p>
          <a:p>
            <a:pPr marL="2870200" lvl="5" indent="-355600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s-AR" dirty="0" smtClean="0">
                <a:latin typeface="+mj-lt"/>
              </a:rPr>
              <a:t>Plazo de pago</a:t>
            </a:r>
          </a:p>
          <a:p>
            <a:pPr marL="2870200" lvl="5" indent="-355600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s-AR" dirty="0" smtClean="0">
                <a:latin typeface="+mj-lt"/>
              </a:rPr>
              <a:t>Forma de pago: Capital amortizable o </a:t>
            </a:r>
            <a:r>
              <a:rPr lang="es-AR" dirty="0">
                <a:latin typeface="+mj-lt"/>
              </a:rPr>
              <a:t>pagadero en su totalidad al vencimiento</a:t>
            </a:r>
          </a:p>
          <a:p>
            <a:pPr marL="2870200" lvl="5" indent="-355600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s-AR" dirty="0" smtClean="0">
                <a:latin typeface="+mj-lt"/>
              </a:rPr>
              <a:t>En </a:t>
            </a:r>
            <a:r>
              <a:rPr lang="es-AR" dirty="0">
                <a:latin typeface="+mj-lt"/>
              </a:rPr>
              <a:t>pesos o en moneda extranjera</a:t>
            </a:r>
          </a:p>
          <a:p>
            <a:pPr>
              <a:buClr>
                <a:schemeClr val="accent3"/>
              </a:buClr>
            </a:pPr>
            <a:endParaRPr lang="es-AR" dirty="0" smtClean="0">
              <a:latin typeface="+mj-lt"/>
            </a:endParaRP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s-AR" dirty="0" smtClean="0">
                <a:latin typeface="+mj-lt"/>
              </a:rPr>
              <a:t>Trámite completamente </a:t>
            </a:r>
            <a:r>
              <a:rPr lang="es-AR" b="1" dirty="0" smtClean="0">
                <a:solidFill>
                  <a:schemeClr val="bg2"/>
                </a:solidFill>
                <a:latin typeface="+mj-lt"/>
              </a:rPr>
              <a:t>digital </a:t>
            </a:r>
            <a:r>
              <a:rPr lang="es-AR" dirty="0" smtClean="0">
                <a:latin typeface="+mj-lt"/>
              </a:rPr>
              <a:t>en CNV favorece la federalización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3059832" y="2300679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b="1" dirty="0">
                <a:solidFill>
                  <a:schemeClr val="bg2"/>
                </a:solidFill>
                <a:latin typeface="+mj-lt"/>
              </a:rPr>
              <a:t>I</a:t>
            </a:r>
            <a:r>
              <a:rPr lang="es-AR" b="1" dirty="0" smtClean="0">
                <a:solidFill>
                  <a:schemeClr val="bg2"/>
                </a:solidFill>
                <a:latin typeface="+mj-lt"/>
              </a:rPr>
              <a:t>nversión productiva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b="1" dirty="0" smtClean="0">
                <a:solidFill>
                  <a:schemeClr val="bg2"/>
                </a:solidFill>
                <a:latin typeface="+mj-lt"/>
              </a:rPr>
              <a:t>Capital </a:t>
            </a:r>
            <a:r>
              <a:rPr lang="es-AR" b="1" dirty="0">
                <a:solidFill>
                  <a:schemeClr val="bg2"/>
                </a:solidFill>
                <a:latin typeface="+mj-lt"/>
              </a:rPr>
              <a:t>de trabajo </a:t>
            </a:r>
            <a:endParaRPr lang="es-AR" b="1" dirty="0" smtClean="0">
              <a:solidFill>
                <a:schemeClr val="bg2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b="1" dirty="0" smtClean="0">
                <a:solidFill>
                  <a:schemeClr val="bg2"/>
                </a:solidFill>
                <a:latin typeface="+mj-lt"/>
              </a:rPr>
              <a:t>Reestructuración </a:t>
            </a:r>
            <a:r>
              <a:rPr lang="es-AR" b="1" dirty="0">
                <a:solidFill>
                  <a:schemeClr val="bg2"/>
                </a:solidFill>
                <a:latin typeface="+mj-lt"/>
              </a:rPr>
              <a:t>de pasivos </a:t>
            </a:r>
          </a:p>
          <a:p>
            <a:endParaRPr lang="es-AR" b="1" dirty="0">
              <a:latin typeface="+mj-lt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6309320"/>
            <a:ext cx="439737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98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>
            <a:extLst>
              <a:ext uri="{FF2B5EF4-FFF2-40B4-BE49-F238E27FC236}">
                <a16:creationId xmlns="" xmlns:a16="http://schemas.microsoft.com/office/drawing/2014/main" id="{3692821D-68E2-AC46-9C06-FD9C00F6D36B}"/>
              </a:ext>
            </a:extLst>
          </p:cNvPr>
          <p:cNvSpPr txBox="1">
            <a:spLocks/>
          </p:cNvSpPr>
          <p:nvPr/>
        </p:nvSpPr>
        <p:spPr>
          <a:xfrm>
            <a:off x="0" y="-27385"/>
            <a:ext cx="9144000" cy="874743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AR" sz="1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46" y="1220755"/>
            <a:ext cx="1194810" cy="1272141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395536" y="1340768"/>
            <a:ext cx="79928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Wingdings" panose="05000000000000000000" pitchFamily="2" charset="2"/>
              <a:buChar char="§"/>
            </a:pPr>
            <a:r>
              <a:rPr lang="es-AR" b="1" dirty="0" smtClean="0">
                <a:solidFill>
                  <a:schemeClr val="bg2"/>
                </a:solidFill>
                <a:latin typeface="+mj-lt"/>
              </a:rPr>
              <a:t>Tasa </a:t>
            </a:r>
            <a:r>
              <a:rPr lang="es-AR" b="1" dirty="0">
                <a:solidFill>
                  <a:schemeClr val="bg2"/>
                </a:solidFill>
                <a:latin typeface="+mj-lt"/>
              </a:rPr>
              <a:t>de </a:t>
            </a:r>
            <a:r>
              <a:rPr lang="es-AR" b="1" dirty="0" smtClean="0">
                <a:solidFill>
                  <a:schemeClr val="bg2"/>
                </a:solidFill>
                <a:latin typeface="+mj-lt"/>
              </a:rPr>
              <a:t>interés</a:t>
            </a:r>
          </a:p>
          <a:p>
            <a:endParaRPr lang="es-AR" b="1" dirty="0">
              <a:latin typeface="+mj-lt"/>
            </a:endParaRPr>
          </a:p>
          <a:p>
            <a:pPr marL="355600"/>
            <a:r>
              <a:rPr lang="es-AR" dirty="0" smtClean="0">
                <a:latin typeface="+mj-lt"/>
              </a:rPr>
              <a:t>Fija en USD o variable en pesos (BADLAR + margen) </a:t>
            </a:r>
          </a:p>
          <a:p>
            <a:pPr marL="355600"/>
            <a:r>
              <a:rPr lang="es-AR" dirty="0" smtClean="0">
                <a:latin typeface="+mj-lt"/>
              </a:rPr>
              <a:t>Tasa Promedio 2019: </a:t>
            </a:r>
            <a:r>
              <a:rPr lang="es-AR" dirty="0">
                <a:solidFill>
                  <a:srgbClr val="0070C0"/>
                </a:solidFill>
                <a:latin typeface="+mj-lt"/>
              </a:rPr>
              <a:t> </a:t>
            </a:r>
            <a:r>
              <a:rPr lang="es-AR" b="1" dirty="0" smtClean="0">
                <a:solidFill>
                  <a:schemeClr val="accent3"/>
                </a:solidFill>
                <a:latin typeface="+mj-lt"/>
              </a:rPr>
              <a:t>USD 8,25% / BADLAR + 7,50% </a:t>
            </a:r>
          </a:p>
          <a:p>
            <a:pPr marL="355600"/>
            <a:endParaRPr lang="es-AR" dirty="0" smtClean="0">
              <a:latin typeface="+mj-lt"/>
            </a:endParaRPr>
          </a:p>
          <a:p>
            <a:pPr marL="355600"/>
            <a:r>
              <a:rPr lang="es-AR" dirty="0" smtClean="0">
                <a:latin typeface="+mj-lt"/>
              </a:rPr>
              <a:t>Ofertas a través de subasta publica</a:t>
            </a:r>
          </a:p>
          <a:p>
            <a:pPr marL="355600"/>
            <a:endParaRPr lang="es-AR" dirty="0">
              <a:latin typeface="+mj-lt"/>
            </a:endParaRPr>
          </a:p>
          <a:p>
            <a:pPr marL="355600"/>
            <a:r>
              <a:rPr lang="es-AR" dirty="0" smtClean="0">
                <a:latin typeface="+mj-lt"/>
              </a:rPr>
              <a:t>La </a:t>
            </a:r>
            <a:r>
              <a:rPr lang="es-AR" dirty="0" err="1" smtClean="0">
                <a:latin typeface="+mj-lt"/>
              </a:rPr>
              <a:t>PyME</a:t>
            </a:r>
            <a:r>
              <a:rPr lang="es-AR" dirty="0" smtClean="0">
                <a:latin typeface="+mj-lt"/>
              </a:rPr>
              <a:t>, a través del Agente/Mercado, fija la tasa de interés de corte o límite a la cual está dispuesta a financiarse </a:t>
            </a:r>
          </a:p>
          <a:p>
            <a:pPr marL="355600"/>
            <a:endParaRPr lang="es-AR" dirty="0" smtClean="0">
              <a:latin typeface="+mj-lt"/>
            </a:endParaRPr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es-AR" b="1" dirty="0" smtClean="0">
                <a:solidFill>
                  <a:schemeClr val="bg2"/>
                </a:solidFill>
                <a:latin typeface="+mj-lt"/>
              </a:rPr>
              <a:t>Arancel de Emisión</a:t>
            </a:r>
            <a:endParaRPr lang="es-AR" b="1" dirty="0">
              <a:solidFill>
                <a:schemeClr val="bg2"/>
              </a:solidFill>
              <a:latin typeface="+mj-lt"/>
            </a:endParaRPr>
          </a:p>
          <a:p>
            <a:pPr marL="355600"/>
            <a:r>
              <a:rPr lang="es-AR" dirty="0">
                <a:latin typeface="+mj-lt"/>
              </a:rPr>
              <a:t>Exento</a:t>
            </a:r>
          </a:p>
          <a:p>
            <a:pPr marL="355600"/>
            <a:endParaRPr lang="es-AR" dirty="0" smtClean="0">
              <a:latin typeface="+mj-lt"/>
            </a:endParaRPr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es-AR" b="1" dirty="0" smtClean="0">
                <a:solidFill>
                  <a:schemeClr val="bg2"/>
                </a:solidFill>
                <a:latin typeface="+mj-lt"/>
              </a:rPr>
              <a:t>Costos </a:t>
            </a:r>
            <a:r>
              <a:rPr lang="es-AR" b="1" dirty="0">
                <a:solidFill>
                  <a:schemeClr val="bg2"/>
                </a:solidFill>
                <a:latin typeface="+mj-lt"/>
              </a:rPr>
              <a:t>de la garantía </a:t>
            </a:r>
            <a:endParaRPr lang="es-AR" dirty="0" smtClean="0">
              <a:solidFill>
                <a:schemeClr val="bg2"/>
              </a:solidFill>
              <a:latin typeface="+mj-lt"/>
            </a:endParaRPr>
          </a:p>
          <a:p>
            <a:pPr marL="355600"/>
            <a:r>
              <a:rPr lang="es-AR" dirty="0" smtClean="0">
                <a:latin typeface="+mj-lt"/>
              </a:rPr>
              <a:t>Entre 1,5% y </a:t>
            </a:r>
            <a:r>
              <a:rPr lang="es-AR" dirty="0">
                <a:latin typeface="+mj-lt"/>
              </a:rPr>
              <a:t>3% </a:t>
            </a:r>
            <a:r>
              <a:rPr lang="es-AR" dirty="0" smtClean="0">
                <a:latin typeface="+mj-lt"/>
              </a:rPr>
              <a:t>anual sobre el saldo de capital garantizado</a:t>
            </a:r>
          </a:p>
          <a:p>
            <a:endParaRPr lang="es-AR" dirty="0">
              <a:latin typeface="+mj-lt"/>
            </a:endParaRPr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es-AR" b="1" dirty="0">
                <a:solidFill>
                  <a:schemeClr val="bg2"/>
                </a:solidFill>
                <a:latin typeface="+mj-lt"/>
              </a:rPr>
              <a:t>Comisiones del proceso de colocación </a:t>
            </a:r>
            <a:r>
              <a:rPr lang="es-AR" b="1" dirty="0" smtClean="0">
                <a:solidFill>
                  <a:schemeClr val="bg2"/>
                </a:solidFill>
                <a:latin typeface="+mj-lt"/>
              </a:rPr>
              <a:t>en mercado </a:t>
            </a:r>
            <a:endParaRPr lang="es-AR" dirty="0" smtClean="0">
              <a:solidFill>
                <a:schemeClr val="bg2"/>
              </a:solidFill>
              <a:latin typeface="+mj-lt"/>
            </a:endParaRPr>
          </a:p>
          <a:p>
            <a:pPr marL="355600"/>
            <a:r>
              <a:rPr lang="es-AR" dirty="0" smtClean="0">
                <a:latin typeface="+mj-lt"/>
              </a:rPr>
              <a:t>Entre un 1% y 2% sobre el monto colocado</a:t>
            </a:r>
            <a:endParaRPr lang="es-AR" dirty="0">
              <a:latin typeface="+mj-lt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69504" y="188640"/>
            <a:ext cx="9108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ON Simple - Costos</a:t>
            </a:r>
            <a:endParaRPr lang="es-ES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6309320"/>
            <a:ext cx="439737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423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1 Título">
            <a:extLst>
              <a:ext uri="{FF2B5EF4-FFF2-40B4-BE49-F238E27FC236}">
                <a16:creationId xmlns="" xmlns:a16="http://schemas.microsoft.com/office/drawing/2014/main" id="{3692821D-68E2-AC46-9C06-FD9C00F6D36B}"/>
              </a:ext>
            </a:extLst>
          </p:cNvPr>
          <p:cNvSpPr txBox="1">
            <a:spLocks/>
          </p:cNvSpPr>
          <p:nvPr/>
        </p:nvSpPr>
        <p:spPr>
          <a:xfrm>
            <a:off x="0" y="-27385"/>
            <a:ext cx="9144000" cy="874743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AR" sz="2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63643" y="188640"/>
            <a:ext cx="84848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prstClr val="white"/>
                </a:solidFill>
                <a:latin typeface="Montserrat"/>
              </a:rPr>
              <a:t>ON Simple: Proceso de </a:t>
            </a:r>
            <a:r>
              <a:rPr lang="es-MX" sz="2400" b="1" dirty="0">
                <a:solidFill>
                  <a:prstClr val="white"/>
                </a:solidFill>
                <a:latin typeface="Montserrat"/>
              </a:rPr>
              <a:t>e</a:t>
            </a:r>
            <a:r>
              <a:rPr lang="es-MX" sz="2400" b="1" dirty="0" smtClean="0">
                <a:solidFill>
                  <a:prstClr val="white"/>
                </a:solidFill>
                <a:latin typeface="Montserrat"/>
              </a:rPr>
              <a:t>misión estandarizado</a:t>
            </a:r>
            <a:endParaRPr lang="es-ES" sz="2400" b="1" dirty="0">
              <a:solidFill>
                <a:prstClr val="white"/>
              </a:solidFill>
              <a:latin typeface="Montserrat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84693"/>
            <a:ext cx="1120608" cy="1036195"/>
          </a:xfrm>
          <a:prstGeom prst="rect">
            <a:avLst/>
          </a:prstGeom>
        </p:spPr>
      </p:pic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3576056292"/>
              </p:ext>
            </p:extLst>
          </p:nvPr>
        </p:nvGraphicFramePr>
        <p:xfrm>
          <a:off x="1666283" y="1717087"/>
          <a:ext cx="5892653" cy="778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0" name="14 Conector recto"/>
          <p:cNvCxnSpPr/>
          <p:nvPr/>
        </p:nvCxnSpPr>
        <p:spPr>
          <a:xfrm>
            <a:off x="2818410" y="2555072"/>
            <a:ext cx="0" cy="346621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1619672" y="2794086"/>
            <a:ext cx="12505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50" b="1" dirty="0" smtClean="0">
                <a:solidFill>
                  <a:srgbClr val="001E62"/>
                </a:solidFill>
              </a:rPr>
              <a:t>Vinculación con entidad de garantía</a:t>
            </a:r>
          </a:p>
          <a:p>
            <a:endParaRPr lang="es-AR" sz="1050" b="1" dirty="0" smtClean="0">
              <a:solidFill>
                <a:srgbClr val="001E62"/>
              </a:solidFill>
            </a:endParaRPr>
          </a:p>
          <a:p>
            <a:r>
              <a:rPr lang="es-AR" sz="1050" b="1" dirty="0" smtClean="0">
                <a:solidFill>
                  <a:srgbClr val="001E62"/>
                </a:solidFill>
              </a:rPr>
              <a:t>Completa formulario de ingreso online</a:t>
            </a:r>
          </a:p>
          <a:p>
            <a:endParaRPr lang="es-AR" sz="1050" b="1" dirty="0">
              <a:solidFill>
                <a:srgbClr val="001E62"/>
              </a:solidFill>
            </a:endParaRPr>
          </a:p>
          <a:p>
            <a:r>
              <a:rPr lang="es-AR" sz="1050" b="1" dirty="0" smtClean="0">
                <a:solidFill>
                  <a:srgbClr val="001E62"/>
                </a:solidFill>
              </a:rPr>
              <a:t>Presentación electrónica de documentación</a:t>
            </a:r>
          </a:p>
          <a:p>
            <a:endParaRPr lang="es-AR" sz="1050" b="1" dirty="0">
              <a:solidFill>
                <a:srgbClr val="001E62"/>
              </a:solidFill>
            </a:endParaRPr>
          </a:p>
          <a:p>
            <a:r>
              <a:rPr lang="es-AR" sz="1050" b="1" dirty="0" smtClean="0">
                <a:solidFill>
                  <a:srgbClr val="001E62"/>
                </a:solidFill>
              </a:rPr>
              <a:t>Régimen Informativo diferenciado a través de la AIF 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2771800" y="2794085"/>
            <a:ext cx="132154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50" b="1" dirty="0" smtClean="0">
                <a:solidFill>
                  <a:srgbClr val="001E62"/>
                </a:solidFill>
              </a:rPr>
              <a:t>Presentación electrónica de documentación en CNV </a:t>
            </a:r>
          </a:p>
          <a:p>
            <a:endParaRPr lang="es-AR" sz="1050" b="1" dirty="0">
              <a:solidFill>
                <a:srgbClr val="001E62"/>
              </a:solidFill>
            </a:endParaRPr>
          </a:p>
          <a:p>
            <a:r>
              <a:rPr lang="es-AR" sz="1050" b="1" dirty="0" smtClean="0">
                <a:solidFill>
                  <a:srgbClr val="001E62"/>
                </a:solidFill>
              </a:rPr>
              <a:t>Régimen Informativo posterior a través de la AIF</a:t>
            </a:r>
            <a:endParaRPr lang="es-AR" sz="1050" b="1" dirty="0">
              <a:solidFill>
                <a:srgbClr val="001E62"/>
              </a:solidFill>
            </a:endParaRPr>
          </a:p>
          <a:p>
            <a:endParaRPr lang="es-AR" sz="1050" b="1" dirty="0">
              <a:solidFill>
                <a:srgbClr val="001E62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017146" y="2794085"/>
            <a:ext cx="1145194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50" b="1" dirty="0" smtClean="0">
                <a:solidFill>
                  <a:srgbClr val="001E62"/>
                </a:solidFill>
              </a:rPr>
              <a:t>Autorización de oferta pública de la ON Simple</a:t>
            </a:r>
          </a:p>
          <a:p>
            <a:endParaRPr lang="es-AR" sz="1050" b="1" dirty="0">
              <a:solidFill>
                <a:srgbClr val="001E62"/>
              </a:solidFill>
            </a:endParaRPr>
          </a:p>
          <a:p>
            <a:r>
              <a:rPr lang="es-AR" sz="1050" b="1" dirty="0" smtClean="0">
                <a:solidFill>
                  <a:srgbClr val="001E62"/>
                </a:solidFill>
              </a:rPr>
              <a:t>Fiscalización durante la vida del instrumento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5173614" y="2794085"/>
            <a:ext cx="116048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50" b="1" dirty="0" smtClean="0">
                <a:solidFill>
                  <a:srgbClr val="001E62"/>
                </a:solidFill>
              </a:rPr>
              <a:t>Subasta o Licitación Pública</a:t>
            </a:r>
          </a:p>
          <a:p>
            <a:endParaRPr lang="es-AR" sz="1050" b="1" dirty="0">
              <a:solidFill>
                <a:srgbClr val="001E62"/>
              </a:solidFill>
            </a:endParaRPr>
          </a:p>
          <a:p>
            <a:r>
              <a:rPr lang="es-AR" sz="1050" b="1" dirty="0" smtClean="0">
                <a:solidFill>
                  <a:srgbClr val="001E62"/>
                </a:solidFill>
              </a:rPr>
              <a:t>Organizador de la colocación puede ser el Mercado o un Agente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6264632" y="2794086"/>
            <a:ext cx="12555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50" b="1" dirty="0" smtClean="0">
                <a:solidFill>
                  <a:srgbClr val="001E62"/>
                </a:solidFill>
              </a:rPr>
              <a:t>Apta todo tipo de Inversores</a:t>
            </a:r>
          </a:p>
          <a:p>
            <a:endParaRPr lang="es-AR" sz="1050" b="1" dirty="0">
              <a:solidFill>
                <a:srgbClr val="001E62"/>
              </a:solidFill>
            </a:endParaRPr>
          </a:p>
          <a:p>
            <a:endParaRPr lang="es-AR" sz="1050" b="1" dirty="0">
              <a:solidFill>
                <a:srgbClr val="001E62"/>
              </a:solidFill>
            </a:endParaRPr>
          </a:p>
          <a:p>
            <a:r>
              <a:rPr lang="es-AR" sz="1050" b="1" dirty="0" smtClean="0">
                <a:solidFill>
                  <a:srgbClr val="001E62"/>
                </a:solidFill>
              </a:rPr>
              <a:t>Beneficios impositivos por ser valor negociable</a:t>
            </a:r>
          </a:p>
        </p:txBody>
      </p:sp>
      <p:graphicFrame>
        <p:nvGraphicFramePr>
          <p:cNvPr id="19" name="18 Diagrama"/>
          <p:cNvGraphicFramePr/>
          <p:nvPr>
            <p:extLst>
              <p:ext uri="{D42A27DB-BD31-4B8C-83A1-F6EECF244321}">
                <p14:modId xmlns:p14="http://schemas.microsoft.com/office/powerpoint/2010/main" val="3706519228"/>
              </p:ext>
            </p:extLst>
          </p:nvPr>
        </p:nvGraphicFramePr>
        <p:xfrm>
          <a:off x="1643416" y="1721225"/>
          <a:ext cx="5892653" cy="778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0" name="19 Diagrama"/>
          <p:cNvGraphicFramePr/>
          <p:nvPr>
            <p:extLst>
              <p:ext uri="{D42A27DB-BD31-4B8C-83A1-F6EECF244321}">
                <p14:modId xmlns:p14="http://schemas.microsoft.com/office/powerpoint/2010/main" val="2009014637"/>
              </p:ext>
            </p:extLst>
          </p:nvPr>
        </p:nvGraphicFramePr>
        <p:xfrm>
          <a:off x="1645865" y="1738823"/>
          <a:ext cx="5892653" cy="778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1" name="20 Diagrama"/>
          <p:cNvGraphicFramePr/>
          <p:nvPr>
            <p:extLst>
              <p:ext uri="{D42A27DB-BD31-4B8C-83A1-F6EECF244321}">
                <p14:modId xmlns:p14="http://schemas.microsoft.com/office/powerpoint/2010/main" val="690601932"/>
              </p:ext>
            </p:extLst>
          </p:nvPr>
        </p:nvGraphicFramePr>
        <p:xfrm>
          <a:off x="1619672" y="1750445"/>
          <a:ext cx="5892653" cy="778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22" name="21 Diagrama"/>
          <p:cNvGraphicFramePr/>
          <p:nvPr>
            <p:extLst>
              <p:ext uri="{D42A27DB-BD31-4B8C-83A1-F6EECF244321}">
                <p14:modId xmlns:p14="http://schemas.microsoft.com/office/powerpoint/2010/main" val="1228163648"/>
              </p:ext>
            </p:extLst>
          </p:nvPr>
        </p:nvGraphicFramePr>
        <p:xfrm>
          <a:off x="1619672" y="1776837"/>
          <a:ext cx="5900466" cy="778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cxnSp>
        <p:nvCxnSpPr>
          <p:cNvPr id="31" name="14 Conector recto"/>
          <p:cNvCxnSpPr/>
          <p:nvPr/>
        </p:nvCxnSpPr>
        <p:spPr>
          <a:xfrm>
            <a:off x="3995938" y="2555072"/>
            <a:ext cx="0" cy="346621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14 Conector recto"/>
          <p:cNvCxnSpPr/>
          <p:nvPr/>
        </p:nvCxnSpPr>
        <p:spPr>
          <a:xfrm>
            <a:off x="5135366" y="2555072"/>
            <a:ext cx="0" cy="346621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14 Conector recto"/>
          <p:cNvCxnSpPr/>
          <p:nvPr/>
        </p:nvCxnSpPr>
        <p:spPr>
          <a:xfrm>
            <a:off x="6228186" y="2555072"/>
            <a:ext cx="0" cy="346621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6309320"/>
            <a:ext cx="439737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516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Graphic spid="19" grpId="0">
        <p:bldAsOne/>
      </p:bldGraphic>
      <p:bldGraphic spid="20" grpId="0">
        <p:bldAsOne/>
      </p:bldGraphic>
      <p:bldGraphic spid="21" grpId="0">
        <p:bldAsOne/>
      </p:bldGraphic>
      <p:bldGraphic spid="22" grpId="0">
        <p:bldAsOne/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1E62"/>
      </a:dk1>
      <a:lt1>
        <a:sysClr val="window" lastClr="FFFFFF"/>
      </a:lt1>
      <a:dk2>
        <a:srgbClr val="00A9E0"/>
      </a:dk2>
      <a:lt2>
        <a:srgbClr val="027AB3"/>
      </a:lt2>
      <a:accent1>
        <a:srgbClr val="FFC600"/>
      </a:accent1>
      <a:accent2>
        <a:srgbClr val="7F7F7F"/>
      </a:accent2>
      <a:accent3>
        <a:srgbClr val="067BB3"/>
      </a:accent3>
      <a:accent4>
        <a:srgbClr val="001E62"/>
      </a:accent4>
      <a:accent5>
        <a:srgbClr val="4BACC6"/>
      </a:accent5>
      <a:accent6>
        <a:srgbClr val="FFC600"/>
      </a:accent6>
      <a:hlink>
        <a:srgbClr val="0000FF"/>
      </a:hlink>
      <a:folHlink>
        <a:srgbClr val="800080"/>
      </a:folHlink>
    </a:clrScheme>
    <a:fontScheme name="Personalizado 3">
      <a:majorFont>
        <a:latin typeface="Montserrat"/>
        <a:ea typeface=""/>
        <a:cs typeface=""/>
      </a:majorFont>
      <a:minorFont>
        <a:latin typeface="Montserrat Light"/>
        <a:ea typeface=""/>
        <a:cs typeface="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1710</TotalTime>
  <Words>654</Words>
  <Application>Microsoft Office PowerPoint</Application>
  <PresentationFormat>Presentación en pantalla (4:3)</PresentationFormat>
  <Paragraphs>160</Paragraphs>
  <Slides>13</Slides>
  <Notes>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Vínculos</vt:lpstr>
      </vt:variant>
      <vt:variant>
        <vt:i4>5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Tema de Office</vt:lpstr>
      <vt:lpstr>C:\BACKUP BOLA 8\PPTINA\PYMES GARANTIZADAS\ON SIMPLE - NUEVO FORMATO\Pymes Garantizadas - Gráficos Actualizados.xlsx!Emitido + Acumulado![Pymes Garantizadas - Gráficos Actualizados.xlsx]Emitido + Acumulado 2 Gráfico</vt:lpstr>
      <vt:lpstr>C:\BACKUP BOLA 8\PPTINA\PYMES GARANTIZADAS\ON SIMPLE - NUEVO FORMATO\Pymes Garantizadas - Gráficos Actualizados.xlsx!Cantidad emitida + acumulado![Pymes Garantizadas - Gráficos Actualizados.xlsx]Cantidad emitida + acumulado 3 Gráfico</vt:lpstr>
      <vt:lpstr>C:\BACKUP BOLA 8\PPTINA\PYMES GARANTIZADAS\ON SIMPLE - NUEVO FORMATO\Pymes Garantizadas - Gráficos Actualizados.xlsx!Plazo en meses![Pymes Garantizadas - Gráficos Actualizados.xlsx]Plazo en meses 3 Gráfico</vt:lpstr>
      <vt:lpstr>C:\BACKUP BOLA 8\PPTINA\PYMES GARANTIZADAS\ON SIMPLE - NUEVO FORMATO\Pymes Garantizadas - Gráficos Actualizados.xlsx!Monto-Cantidad![Pymes Garantizadas - Gráficos Actualizados.xlsx]Monto-Cantidad 2 Gráfico</vt:lpstr>
      <vt:lpstr>C:\BACKUP BOLA 8\PPTINA\PYMES GARANTIZADAS\ON SIMPLE - NUEVO FORMATO\Pymes Garantizadas - Gráficos Actualizados.xlsx!Sectores Económicos![Pymes Garantizadas - Gráficos Actualizados.xlsx]Sectores Económicos 1 Gráfico</vt:lpstr>
      <vt:lpstr>ON  SIMPLE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Simple</dc:title>
  <dc:creator>Maria Julieta Farina</dc:creator>
  <cp:lastModifiedBy>María Fernanda Becce</cp:lastModifiedBy>
  <cp:revision>155</cp:revision>
  <cp:lastPrinted>2019-06-26T17:03:34Z</cp:lastPrinted>
  <dcterms:created xsi:type="dcterms:W3CDTF">2018-05-10T17:36:50Z</dcterms:created>
  <dcterms:modified xsi:type="dcterms:W3CDTF">2019-08-08T15:13:13Z</dcterms:modified>
</cp:coreProperties>
</file>